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notesSlides/notesSlide8.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notesSlides/notesSlide12.xml" ContentType="application/vnd.openxmlformats-officedocument.presentationml.notesSlide+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notesSlides/notesSlide14.xml" ContentType="application/vnd.openxmlformats-officedocument.presentationml.notesSlide+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6" r:id="rId5"/>
    <p:sldMasterId id="2147483709" r:id="rId6"/>
  </p:sldMasterIdLst>
  <p:notesMasterIdLst>
    <p:notesMasterId r:id="rId51"/>
  </p:notesMasterIdLst>
  <p:handoutMasterIdLst>
    <p:handoutMasterId r:id="rId52"/>
  </p:handoutMasterIdLst>
  <p:sldIdLst>
    <p:sldId id="256" r:id="rId7"/>
    <p:sldId id="315" r:id="rId8"/>
    <p:sldId id="279" r:id="rId9"/>
    <p:sldId id="280" r:id="rId10"/>
    <p:sldId id="281" r:id="rId11"/>
    <p:sldId id="257" r:id="rId12"/>
    <p:sldId id="282" r:id="rId13"/>
    <p:sldId id="283" r:id="rId14"/>
    <p:sldId id="284" r:id="rId15"/>
    <p:sldId id="321" r:id="rId16"/>
    <p:sldId id="285" r:id="rId17"/>
    <p:sldId id="286" r:id="rId18"/>
    <p:sldId id="287" r:id="rId19"/>
    <p:sldId id="289" r:id="rId20"/>
    <p:sldId id="290" r:id="rId21"/>
    <p:sldId id="291" r:id="rId22"/>
    <p:sldId id="292" r:id="rId23"/>
    <p:sldId id="293" r:id="rId24"/>
    <p:sldId id="314" r:id="rId25"/>
    <p:sldId id="295" r:id="rId26"/>
    <p:sldId id="296" r:id="rId27"/>
    <p:sldId id="297" r:id="rId28"/>
    <p:sldId id="298" r:id="rId29"/>
    <p:sldId id="299" r:id="rId30"/>
    <p:sldId id="300" r:id="rId31"/>
    <p:sldId id="316" r:id="rId32"/>
    <p:sldId id="301" r:id="rId33"/>
    <p:sldId id="294" r:id="rId34"/>
    <p:sldId id="302" r:id="rId35"/>
    <p:sldId id="303" r:id="rId36"/>
    <p:sldId id="304" r:id="rId37"/>
    <p:sldId id="306" r:id="rId38"/>
    <p:sldId id="305" r:id="rId39"/>
    <p:sldId id="308" r:id="rId40"/>
    <p:sldId id="309" r:id="rId41"/>
    <p:sldId id="310" r:id="rId42"/>
    <p:sldId id="323" r:id="rId43"/>
    <p:sldId id="320" r:id="rId44"/>
    <p:sldId id="307" r:id="rId45"/>
    <p:sldId id="311" r:id="rId46"/>
    <p:sldId id="312" r:id="rId47"/>
    <p:sldId id="322" r:id="rId48"/>
    <p:sldId id="313" r:id="rId49"/>
    <p:sldId id="278" r:id="rId50"/>
  </p:sldIdLst>
  <p:sldSz cx="9144000" cy="5143500" type="screen16x9"/>
  <p:notesSz cx="6858000" cy="9144000"/>
  <p:defaultTextStyle>
    <a:defPPr>
      <a:defRPr lang="en-US"/>
    </a:defPPr>
    <a:lvl1pPr algn="ctr" rtl="0" fontAlgn="base">
      <a:lnSpc>
        <a:spcPct val="86000"/>
      </a:lnSpc>
      <a:spcBef>
        <a:spcPct val="0"/>
      </a:spcBef>
      <a:spcAft>
        <a:spcPct val="0"/>
      </a:spcAft>
      <a:defRPr sz="1700" kern="1200">
        <a:solidFill>
          <a:schemeClr val="tx1"/>
        </a:solidFill>
        <a:latin typeface="Arial" charset="0"/>
        <a:ea typeface="+mn-ea"/>
        <a:cs typeface="+mn-cs"/>
      </a:defRPr>
    </a:lvl1pPr>
    <a:lvl2pPr marL="396804" algn="ctr" rtl="0" fontAlgn="base">
      <a:lnSpc>
        <a:spcPct val="86000"/>
      </a:lnSpc>
      <a:spcBef>
        <a:spcPct val="0"/>
      </a:spcBef>
      <a:spcAft>
        <a:spcPct val="0"/>
      </a:spcAft>
      <a:defRPr sz="1700" kern="1200">
        <a:solidFill>
          <a:schemeClr val="tx1"/>
        </a:solidFill>
        <a:latin typeface="Arial" charset="0"/>
        <a:ea typeface="+mn-ea"/>
        <a:cs typeface="+mn-cs"/>
      </a:defRPr>
    </a:lvl2pPr>
    <a:lvl3pPr marL="793608" algn="ctr" rtl="0" fontAlgn="base">
      <a:lnSpc>
        <a:spcPct val="86000"/>
      </a:lnSpc>
      <a:spcBef>
        <a:spcPct val="0"/>
      </a:spcBef>
      <a:spcAft>
        <a:spcPct val="0"/>
      </a:spcAft>
      <a:defRPr sz="1700" kern="1200">
        <a:solidFill>
          <a:schemeClr val="tx1"/>
        </a:solidFill>
        <a:latin typeface="Arial" charset="0"/>
        <a:ea typeface="+mn-ea"/>
        <a:cs typeface="+mn-cs"/>
      </a:defRPr>
    </a:lvl3pPr>
    <a:lvl4pPr marL="1190412" algn="ctr" rtl="0" fontAlgn="base">
      <a:lnSpc>
        <a:spcPct val="86000"/>
      </a:lnSpc>
      <a:spcBef>
        <a:spcPct val="0"/>
      </a:spcBef>
      <a:spcAft>
        <a:spcPct val="0"/>
      </a:spcAft>
      <a:defRPr sz="1700" kern="1200">
        <a:solidFill>
          <a:schemeClr val="tx1"/>
        </a:solidFill>
        <a:latin typeface="Arial" charset="0"/>
        <a:ea typeface="+mn-ea"/>
        <a:cs typeface="+mn-cs"/>
      </a:defRPr>
    </a:lvl4pPr>
    <a:lvl5pPr marL="1587216" algn="ctr" rtl="0" fontAlgn="base">
      <a:lnSpc>
        <a:spcPct val="86000"/>
      </a:lnSpc>
      <a:spcBef>
        <a:spcPct val="0"/>
      </a:spcBef>
      <a:spcAft>
        <a:spcPct val="0"/>
      </a:spcAft>
      <a:defRPr sz="1700" kern="1200">
        <a:solidFill>
          <a:schemeClr val="tx1"/>
        </a:solidFill>
        <a:latin typeface="Arial" charset="0"/>
        <a:ea typeface="+mn-ea"/>
        <a:cs typeface="+mn-cs"/>
      </a:defRPr>
    </a:lvl5pPr>
    <a:lvl6pPr marL="1984019" algn="l" defTabSz="793608" rtl="0" eaLnBrk="1" latinLnBrk="0" hangingPunct="1">
      <a:defRPr sz="1700" kern="1200">
        <a:solidFill>
          <a:schemeClr val="tx1"/>
        </a:solidFill>
        <a:latin typeface="Arial" charset="0"/>
        <a:ea typeface="+mn-ea"/>
        <a:cs typeface="+mn-cs"/>
      </a:defRPr>
    </a:lvl6pPr>
    <a:lvl7pPr marL="2380823" algn="l" defTabSz="793608" rtl="0" eaLnBrk="1" latinLnBrk="0" hangingPunct="1">
      <a:defRPr sz="1700" kern="1200">
        <a:solidFill>
          <a:schemeClr val="tx1"/>
        </a:solidFill>
        <a:latin typeface="Arial" charset="0"/>
        <a:ea typeface="+mn-ea"/>
        <a:cs typeface="+mn-cs"/>
      </a:defRPr>
    </a:lvl7pPr>
    <a:lvl8pPr marL="2777627" algn="l" defTabSz="793608" rtl="0" eaLnBrk="1" latinLnBrk="0" hangingPunct="1">
      <a:defRPr sz="1700" kern="1200">
        <a:solidFill>
          <a:schemeClr val="tx1"/>
        </a:solidFill>
        <a:latin typeface="Arial" charset="0"/>
        <a:ea typeface="+mn-ea"/>
        <a:cs typeface="+mn-cs"/>
      </a:defRPr>
    </a:lvl8pPr>
    <a:lvl9pPr marL="3174431" algn="l" defTabSz="793608" rtl="0" eaLnBrk="1" latinLnBrk="0" hangingPunct="1">
      <a:defRPr sz="1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963">
          <p15:clr>
            <a:srgbClr val="A4A3A4"/>
          </p15:clr>
        </p15:guide>
        <p15:guide id="2" orient="horz" pos="660" userDrawn="1">
          <p15:clr>
            <a:srgbClr val="A4A3A4"/>
          </p15:clr>
        </p15:guide>
        <p15:guide id="3" pos="276">
          <p15:clr>
            <a:srgbClr val="A4A3A4"/>
          </p15:clr>
        </p15:guide>
        <p15:guide id="4" pos="54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ows, Joy (MMA)" initials="SJ(" lastIdx="1" clrIdx="0">
    <p:extLst>
      <p:ext uri="{19B8F6BF-5375-455C-9EA6-DF929625EA0E}">
        <p15:presenceInfo xmlns:p15="http://schemas.microsoft.com/office/powerpoint/2012/main" userId="S::joy.shows@marshmma.com::9a13d895-c17e-4078-84cf-c9cb344f0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CCF"/>
    <a:srgbClr val="828D30"/>
    <a:srgbClr val="008075"/>
    <a:srgbClr val="932077"/>
    <a:srgbClr val="595997"/>
    <a:srgbClr val="BA2C2B"/>
    <a:srgbClr val="F48132"/>
    <a:srgbClr val="FBAE17"/>
    <a:srgbClr val="72B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81701" autoAdjust="0"/>
  </p:normalViewPr>
  <p:slideViewPr>
    <p:cSldViewPr snapToGrid="0">
      <p:cViewPr varScale="1">
        <p:scale>
          <a:sx n="70" d="100"/>
          <a:sy n="70" d="100"/>
        </p:scale>
        <p:origin x="1092" y="52"/>
      </p:cViewPr>
      <p:guideLst>
        <p:guide orient="horz" pos="2963"/>
        <p:guide orient="horz" pos="660"/>
        <p:guide pos="276"/>
        <p:guide pos="548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33" d="100"/>
          <a:sy n="133" d="100"/>
        </p:scale>
        <p:origin x="3824"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US" altLang="en-US"/>
          </a:p>
        </p:txBody>
      </p:sp>
      <p:sp>
        <p:nvSpPr>
          <p:cNvPr id="1945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US" altLang="en-US"/>
          </a:p>
        </p:txBody>
      </p:sp>
      <p:sp>
        <p:nvSpPr>
          <p:cNvPr id="1946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US" altLang="en-US"/>
          </a:p>
        </p:txBody>
      </p:sp>
      <p:sp>
        <p:nvSpPr>
          <p:cNvPr id="1946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F24E5264-E72F-488D-934F-01C02BFE7636}" type="slidenum">
              <a:rPr lang="en-US" altLang="en-US"/>
              <a:pPr/>
              <a:t>‹#›</a:t>
            </a:fld>
            <a:endParaRPr lang="en-US" altLang="en-US"/>
          </a:p>
        </p:txBody>
      </p:sp>
    </p:spTree>
    <p:extLst>
      <p:ext uri="{BB962C8B-B14F-4D97-AF65-F5344CB8AC3E}">
        <p14:creationId xmlns:p14="http://schemas.microsoft.com/office/powerpoint/2010/main" val="3198853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lnSpc>
                <a:spcPct val="100000"/>
              </a:lnSpc>
              <a:defRPr sz="1200"/>
            </a:lvl1pPr>
          </a:lstStyle>
          <a:p>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lnSpc>
                <a:spcPct val="100000"/>
              </a:lnSpc>
              <a:defRPr sz="1200"/>
            </a:lvl1pPr>
          </a:lstStyle>
          <a:p>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defRPr sz="1200"/>
            </a:lvl1pPr>
          </a:lstStyle>
          <a:p>
            <a:fld id="{33F36DFC-F532-42BA-8842-36A65A06FEF4}" type="slidenum">
              <a:rPr lang="en-US" altLang="en-US"/>
              <a:pPr/>
              <a:t>‹#›</a:t>
            </a:fld>
            <a:endParaRPr lang="en-US" altLang="en-US"/>
          </a:p>
        </p:txBody>
      </p:sp>
    </p:spTree>
    <p:extLst>
      <p:ext uri="{BB962C8B-B14F-4D97-AF65-F5344CB8AC3E}">
        <p14:creationId xmlns:p14="http://schemas.microsoft.com/office/powerpoint/2010/main" val="23360077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charset="0"/>
        <a:ea typeface="+mn-ea"/>
        <a:cs typeface="+mn-cs"/>
      </a:defRPr>
    </a:lvl1pPr>
    <a:lvl2pPr marL="396804" algn="l" rtl="0" fontAlgn="base">
      <a:spcBef>
        <a:spcPct val="30000"/>
      </a:spcBef>
      <a:spcAft>
        <a:spcPct val="0"/>
      </a:spcAft>
      <a:defRPr sz="1000" kern="1200">
        <a:solidFill>
          <a:schemeClr val="tx1"/>
        </a:solidFill>
        <a:latin typeface="Arial" charset="0"/>
        <a:ea typeface="+mn-ea"/>
        <a:cs typeface="+mn-cs"/>
      </a:defRPr>
    </a:lvl2pPr>
    <a:lvl3pPr marL="793608" algn="l" rtl="0" fontAlgn="base">
      <a:spcBef>
        <a:spcPct val="30000"/>
      </a:spcBef>
      <a:spcAft>
        <a:spcPct val="0"/>
      </a:spcAft>
      <a:defRPr sz="1000" kern="1200">
        <a:solidFill>
          <a:schemeClr val="tx1"/>
        </a:solidFill>
        <a:latin typeface="Arial" charset="0"/>
        <a:ea typeface="+mn-ea"/>
        <a:cs typeface="+mn-cs"/>
      </a:defRPr>
    </a:lvl3pPr>
    <a:lvl4pPr marL="1190412" algn="l" rtl="0" fontAlgn="base">
      <a:spcBef>
        <a:spcPct val="30000"/>
      </a:spcBef>
      <a:spcAft>
        <a:spcPct val="0"/>
      </a:spcAft>
      <a:defRPr sz="1000" kern="1200">
        <a:solidFill>
          <a:schemeClr val="tx1"/>
        </a:solidFill>
        <a:latin typeface="Arial" charset="0"/>
        <a:ea typeface="+mn-ea"/>
        <a:cs typeface="+mn-cs"/>
      </a:defRPr>
    </a:lvl4pPr>
    <a:lvl5pPr marL="1587216" algn="l" rtl="0" fontAlgn="base">
      <a:spcBef>
        <a:spcPct val="30000"/>
      </a:spcBef>
      <a:spcAft>
        <a:spcPct val="0"/>
      </a:spcAft>
      <a:defRPr sz="1000" kern="1200">
        <a:solidFill>
          <a:schemeClr val="tx1"/>
        </a:solidFill>
        <a:latin typeface="Arial" charset="0"/>
        <a:ea typeface="+mn-ea"/>
        <a:cs typeface="+mn-cs"/>
      </a:defRPr>
    </a:lvl5pPr>
    <a:lvl6pPr marL="1984019" algn="l" defTabSz="793608" rtl="0" eaLnBrk="1" latinLnBrk="0" hangingPunct="1">
      <a:defRPr sz="1000" kern="1200">
        <a:solidFill>
          <a:schemeClr val="tx1"/>
        </a:solidFill>
        <a:latin typeface="+mn-lt"/>
        <a:ea typeface="+mn-ea"/>
        <a:cs typeface="+mn-cs"/>
      </a:defRPr>
    </a:lvl6pPr>
    <a:lvl7pPr marL="2380823" algn="l" defTabSz="793608" rtl="0" eaLnBrk="1" latinLnBrk="0" hangingPunct="1">
      <a:defRPr sz="1000" kern="1200">
        <a:solidFill>
          <a:schemeClr val="tx1"/>
        </a:solidFill>
        <a:latin typeface="+mn-lt"/>
        <a:ea typeface="+mn-ea"/>
        <a:cs typeface="+mn-cs"/>
      </a:defRPr>
    </a:lvl7pPr>
    <a:lvl8pPr marL="2777627" algn="l" defTabSz="793608" rtl="0" eaLnBrk="1" latinLnBrk="0" hangingPunct="1">
      <a:defRPr sz="1000" kern="1200">
        <a:solidFill>
          <a:schemeClr val="tx1"/>
        </a:solidFill>
        <a:latin typeface="+mn-lt"/>
        <a:ea typeface="+mn-ea"/>
        <a:cs typeface="+mn-cs"/>
      </a:defRPr>
    </a:lvl8pPr>
    <a:lvl9pPr marL="3174431" algn="l" defTabSz="793608"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9FD1C-CBAE-446A-8CD9-AB13A66B0D8F}" type="slidenum">
              <a:rPr lang="en-US" altLang="en-US"/>
              <a:pPr/>
              <a:t>0</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69597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7457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0724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641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4490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71058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90127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16</a:t>
            </a:fld>
            <a:endParaRPr lang="en-US" altLang="en-US"/>
          </a:p>
        </p:txBody>
      </p:sp>
    </p:spTree>
    <p:extLst>
      <p:ext uri="{BB962C8B-B14F-4D97-AF65-F5344CB8AC3E}">
        <p14:creationId xmlns:p14="http://schemas.microsoft.com/office/powerpoint/2010/main" val="1046047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17</a:t>
            </a:fld>
            <a:endParaRPr lang="en-US" altLang="en-US"/>
          </a:p>
        </p:txBody>
      </p:sp>
    </p:spTree>
    <p:extLst>
      <p:ext uri="{BB962C8B-B14F-4D97-AF65-F5344CB8AC3E}">
        <p14:creationId xmlns:p14="http://schemas.microsoft.com/office/powerpoint/2010/main" val="3647246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19</a:t>
            </a:fld>
            <a:endParaRPr lang="en-US" altLang="en-US"/>
          </a:p>
        </p:txBody>
      </p:sp>
    </p:spTree>
    <p:extLst>
      <p:ext uri="{BB962C8B-B14F-4D97-AF65-F5344CB8AC3E}">
        <p14:creationId xmlns:p14="http://schemas.microsoft.com/office/powerpoint/2010/main" val="218037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9FD1C-CBAE-446A-8CD9-AB13A66B0D8F}" type="slidenum">
              <a:rPr lang="en-US" altLang="en-US"/>
              <a:pPr/>
              <a:t>1</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640981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00" kern="0" dirty="0">
              <a:solidFill>
                <a:srgbClr val="FF0000"/>
              </a:solidFill>
            </a:endParaRPr>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20</a:t>
            </a:fld>
            <a:endParaRPr lang="en-US" altLang="en-US"/>
          </a:p>
        </p:txBody>
      </p:sp>
    </p:spTree>
    <p:extLst>
      <p:ext uri="{BB962C8B-B14F-4D97-AF65-F5344CB8AC3E}">
        <p14:creationId xmlns:p14="http://schemas.microsoft.com/office/powerpoint/2010/main" val="1614272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21</a:t>
            </a:fld>
            <a:endParaRPr lang="en-US" altLang="en-US"/>
          </a:p>
        </p:txBody>
      </p:sp>
    </p:spTree>
    <p:extLst>
      <p:ext uri="{BB962C8B-B14F-4D97-AF65-F5344CB8AC3E}">
        <p14:creationId xmlns:p14="http://schemas.microsoft.com/office/powerpoint/2010/main" val="1436463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22</a:t>
            </a:fld>
            <a:endParaRPr lang="en-US" altLang="en-US"/>
          </a:p>
        </p:txBody>
      </p:sp>
    </p:spTree>
    <p:extLst>
      <p:ext uri="{BB962C8B-B14F-4D97-AF65-F5344CB8AC3E}">
        <p14:creationId xmlns:p14="http://schemas.microsoft.com/office/powerpoint/2010/main" val="7636645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23</a:t>
            </a:fld>
            <a:endParaRPr lang="en-US" altLang="en-US"/>
          </a:p>
        </p:txBody>
      </p:sp>
    </p:spTree>
    <p:extLst>
      <p:ext uri="{BB962C8B-B14F-4D97-AF65-F5344CB8AC3E}">
        <p14:creationId xmlns:p14="http://schemas.microsoft.com/office/powerpoint/2010/main" val="3031538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24</a:t>
            </a:fld>
            <a:endParaRPr lang="en-US" altLang="en-US"/>
          </a:p>
        </p:txBody>
      </p:sp>
    </p:spTree>
    <p:extLst>
      <p:ext uri="{BB962C8B-B14F-4D97-AF65-F5344CB8AC3E}">
        <p14:creationId xmlns:p14="http://schemas.microsoft.com/office/powerpoint/2010/main" val="543531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36DFC-F532-42BA-8842-36A65A06FEF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11443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26</a:t>
            </a:fld>
            <a:endParaRPr lang="en-US" altLang="en-US"/>
          </a:p>
        </p:txBody>
      </p:sp>
    </p:spTree>
    <p:extLst>
      <p:ext uri="{BB962C8B-B14F-4D97-AF65-F5344CB8AC3E}">
        <p14:creationId xmlns:p14="http://schemas.microsoft.com/office/powerpoint/2010/main" val="2282310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27</a:t>
            </a:fld>
            <a:endParaRPr lang="en-US" altLang="en-US"/>
          </a:p>
        </p:txBody>
      </p:sp>
    </p:spTree>
    <p:extLst>
      <p:ext uri="{BB962C8B-B14F-4D97-AF65-F5344CB8AC3E}">
        <p14:creationId xmlns:p14="http://schemas.microsoft.com/office/powerpoint/2010/main" val="24227728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28</a:t>
            </a:fld>
            <a:endParaRPr lang="en-US" altLang="en-US"/>
          </a:p>
        </p:txBody>
      </p:sp>
    </p:spTree>
    <p:extLst>
      <p:ext uri="{BB962C8B-B14F-4D97-AF65-F5344CB8AC3E}">
        <p14:creationId xmlns:p14="http://schemas.microsoft.com/office/powerpoint/2010/main" val="3701239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29</a:t>
            </a:fld>
            <a:endParaRPr lang="en-US" altLang="en-US"/>
          </a:p>
        </p:txBody>
      </p:sp>
    </p:spTree>
    <p:extLst>
      <p:ext uri="{BB962C8B-B14F-4D97-AF65-F5344CB8AC3E}">
        <p14:creationId xmlns:p14="http://schemas.microsoft.com/office/powerpoint/2010/main" val="366550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9FD1C-CBAE-446A-8CD9-AB13A66B0D8F}" type="slidenum">
              <a:rPr lang="en-US" altLang="en-US"/>
              <a:pPr/>
              <a:t>2</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79870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30</a:t>
            </a:fld>
            <a:endParaRPr lang="en-US" altLang="en-US"/>
          </a:p>
        </p:txBody>
      </p:sp>
    </p:spTree>
    <p:extLst>
      <p:ext uri="{BB962C8B-B14F-4D97-AF65-F5344CB8AC3E}">
        <p14:creationId xmlns:p14="http://schemas.microsoft.com/office/powerpoint/2010/main" val="3489588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31</a:t>
            </a:fld>
            <a:endParaRPr lang="en-US" altLang="en-US"/>
          </a:p>
        </p:txBody>
      </p:sp>
    </p:spTree>
    <p:extLst>
      <p:ext uri="{BB962C8B-B14F-4D97-AF65-F5344CB8AC3E}">
        <p14:creationId xmlns:p14="http://schemas.microsoft.com/office/powerpoint/2010/main" val="902385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32</a:t>
            </a:fld>
            <a:endParaRPr lang="en-US" altLang="en-US"/>
          </a:p>
        </p:txBody>
      </p:sp>
    </p:spTree>
    <p:extLst>
      <p:ext uri="{BB962C8B-B14F-4D97-AF65-F5344CB8AC3E}">
        <p14:creationId xmlns:p14="http://schemas.microsoft.com/office/powerpoint/2010/main" val="2694611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33</a:t>
            </a:fld>
            <a:endParaRPr lang="en-US" altLang="en-US"/>
          </a:p>
        </p:txBody>
      </p:sp>
    </p:spTree>
    <p:extLst>
      <p:ext uri="{BB962C8B-B14F-4D97-AF65-F5344CB8AC3E}">
        <p14:creationId xmlns:p14="http://schemas.microsoft.com/office/powerpoint/2010/main" val="2062708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34</a:t>
            </a:fld>
            <a:endParaRPr lang="en-US" altLang="en-US"/>
          </a:p>
        </p:txBody>
      </p:sp>
    </p:spTree>
    <p:extLst>
      <p:ext uri="{BB962C8B-B14F-4D97-AF65-F5344CB8AC3E}">
        <p14:creationId xmlns:p14="http://schemas.microsoft.com/office/powerpoint/2010/main" val="30455257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35</a:t>
            </a:fld>
            <a:endParaRPr lang="en-US" altLang="en-US"/>
          </a:p>
        </p:txBody>
      </p:sp>
    </p:spTree>
    <p:extLst>
      <p:ext uri="{BB962C8B-B14F-4D97-AF65-F5344CB8AC3E}">
        <p14:creationId xmlns:p14="http://schemas.microsoft.com/office/powerpoint/2010/main" val="133986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36DFC-F532-42BA-8842-36A65A06FEF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56111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38</a:t>
            </a:fld>
            <a:endParaRPr lang="en-US" altLang="en-US"/>
          </a:p>
        </p:txBody>
      </p:sp>
    </p:spTree>
    <p:extLst>
      <p:ext uri="{BB962C8B-B14F-4D97-AF65-F5344CB8AC3E}">
        <p14:creationId xmlns:p14="http://schemas.microsoft.com/office/powerpoint/2010/main" val="1218724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39</a:t>
            </a:fld>
            <a:endParaRPr lang="en-US" altLang="en-US"/>
          </a:p>
        </p:txBody>
      </p:sp>
    </p:spTree>
    <p:extLst>
      <p:ext uri="{BB962C8B-B14F-4D97-AF65-F5344CB8AC3E}">
        <p14:creationId xmlns:p14="http://schemas.microsoft.com/office/powerpoint/2010/main" val="6224744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40</a:t>
            </a:fld>
            <a:endParaRPr lang="en-US" altLang="en-US"/>
          </a:p>
        </p:txBody>
      </p:sp>
    </p:spTree>
    <p:extLst>
      <p:ext uri="{BB962C8B-B14F-4D97-AF65-F5344CB8AC3E}">
        <p14:creationId xmlns:p14="http://schemas.microsoft.com/office/powerpoint/2010/main" val="3455211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9FD1C-CBAE-446A-8CD9-AB13A66B0D8F}" type="slidenum">
              <a:rPr lang="en-US" altLang="en-US"/>
              <a:pPr/>
              <a:t>3</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4833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3F36DFC-F532-42BA-8842-36A65A06FEF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41328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42</a:t>
            </a:fld>
            <a:endParaRPr lang="en-US" altLang="en-US"/>
          </a:p>
        </p:txBody>
      </p:sp>
    </p:spTree>
    <p:extLst>
      <p:ext uri="{BB962C8B-B14F-4D97-AF65-F5344CB8AC3E}">
        <p14:creationId xmlns:p14="http://schemas.microsoft.com/office/powerpoint/2010/main" val="9020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3F36DFC-F532-42BA-8842-36A65A06FEF4}" type="slidenum">
              <a:rPr lang="en-US" altLang="en-US" smtClean="0"/>
              <a:pPr/>
              <a:t>43</a:t>
            </a:fld>
            <a:endParaRPr lang="en-US" altLang="en-US"/>
          </a:p>
        </p:txBody>
      </p:sp>
    </p:spTree>
    <p:extLst>
      <p:ext uri="{BB962C8B-B14F-4D97-AF65-F5344CB8AC3E}">
        <p14:creationId xmlns:p14="http://schemas.microsoft.com/office/powerpoint/2010/main" val="934276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9FD1C-CBAE-446A-8CD9-AB13A66B0D8F}" type="slidenum">
              <a:rPr lang="en-US" altLang="en-US"/>
              <a:pPr/>
              <a:t>4</a:t>
            </a:fld>
            <a:endParaRPr lang="en-US" altLang="en-US"/>
          </a:p>
        </p:txBody>
      </p:sp>
      <p:sp>
        <p:nvSpPr>
          <p:cNvPr id="4098" name="Rectangle 2"/>
          <p:cNvSpPr>
            <a:spLocks noGrp="1" noRot="1" noChangeAspect="1" noChangeArrowheads="1" noTextEdit="1"/>
          </p:cNvSpPr>
          <p:nvPr>
            <p:ph type="sldImg"/>
          </p:nvPr>
        </p:nvSpPr>
        <p:spPr>
          <a:xfrm>
            <a:off x="381000" y="685800"/>
            <a:ext cx="6096000" cy="3429000"/>
          </a:xfrm>
          <a:ln/>
        </p:spPr>
      </p:sp>
      <p:sp>
        <p:nvSpPr>
          <p:cNvPr id="40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39880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176D-C701-49E7-B31E-08AD15B5755E}" type="slidenum">
              <a:rPr lang="en-US" altLang="en-US"/>
              <a:pPr/>
              <a:t>5</a:t>
            </a:fld>
            <a:endParaRPr lang="en-US"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9176D-C701-49E7-B31E-08AD15B5755E}" type="slidenum">
              <a:rPr lang="en-US" altLang="en-US"/>
              <a:pPr/>
              <a:t>6</a:t>
            </a:fld>
            <a:endParaRPr lang="en-US" altLang="en-US"/>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42553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36514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59176D-C701-49E7-B31E-08AD15B5755E}"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86863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194" name="PresentationTitle"/>
          <p:cNvSpPr>
            <a:spLocks noGrp="1" noChangeArrowheads="1"/>
          </p:cNvSpPr>
          <p:nvPr>
            <p:ph type="ctrTitle" hasCustomPrompt="1"/>
            <p:custDataLst>
              <p:tags r:id="rId1"/>
            </p:custDataLst>
          </p:nvPr>
        </p:nvSpPr>
        <p:spPr>
          <a:xfrm>
            <a:off x="685800" y="2221992"/>
            <a:ext cx="4194482" cy="794064"/>
          </a:xfrm>
        </p:spPr>
        <p:txBody>
          <a:bodyPr wrap="square" tIns="0" rIns="0" bIns="0" anchor="t" anchorCtr="0">
            <a:spAutoFit/>
          </a:bodyPr>
          <a:lstStyle>
            <a:lvl1pPr>
              <a:lnSpc>
                <a:spcPct val="86000"/>
              </a:lnSpc>
              <a:defRPr sz="3000" b="0">
                <a:solidFill>
                  <a:schemeClr val="tx2"/>
                </a:solidFill>
                <a:latin typeface="+mj-lt"/>
              </a:defRPr>
            </a:lvl1pPr>
          </a:lstStyle>
          <a:p>
            <a:pPr lvl="0"/>
            <a:r>
              <a:rPr lang="en-US" altLang="en-US" noProof="0" dirty="0"/>
              <a:t>Click To Edit Master Title Style</a:t>
            </a:r>
          </a:p>
        </p:txBody>
      </p:sp>
      <p:sp>
        <p:nvSpPr>
          <p:cNvPr id="8388" name="Date"/>
          <p:cNvSpPr>
            <a:spLocks noGrp="1" noChangeArrowheads="1"/>
          </p:cNvSpPr>
          <p:nvPr>
            <p:ph type="subTitle" sz="quarter" idx="1" hasCustomPrompt="1"/>
            <p:custDataLst>
              <p:tags r:id="rId2"/>
            </p:custDataLst>
          </p:nvPr>
        </p:nvSpPr>
        <p:spPr>
          <a:xfrm>
            <a:off x="685800" y="2843784"/>
            <a:ext cx="4621129" cy="255455"/>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2000">
                <a:solidFill>
                  <a:schemeClr val="tx2"/>
                </a:solidFill>
                <a:latin typeface="+mj-lt"/>
              </a:defRPr>
            </a:lvl1pPr>
          </a:lstStyle>
          <a:p>
            <a:pPr lvl="0"/>
            <a:r>
              <a:rPr lang="en-US" altLang="en-US" noProof="0" dirty="0"/>
              <a:t>Click To Edit Master Subtitle Style</a:t>
            </a:r>
          </a:p>
        </p:txBody>
      </p:sp>
      <p:sp>
        <p:nvSpPr>
          <p:cNvPr id="4" name="Text Placeholder 3"/>
          <p:cNvSpPr>
            <a:spLocks noGrp="1"/>
          </p:cNvSpPr>
          <p:nvPr>
            <p:ph type="body" sz="quarter" idx="10" hasCustomPrompt="1"/>
          </p:nvPr>
        </p:nvSpPr>
        <p:spPr>
          <a:xfrm>
            <a:off x="702945" y="4042456"/>
            <a:ext cx="1314450" cy="260350"/>
          </a:xfrm>
        </p:spPr>
        <p:txBody>
          <a:bodyPr anchor="ctr">
            <a:normAutofit/>
          </a:bodyPr>
          <a:lstStyle>
            <a:lvl1pPr>
              <a:defRPr sz="1200"/>
            </a:lvl1pPr>
          </a:lstStyle>
          <a:p>
            <a:pPr lvl="0"/>
            <a:r>
              <a:rPr lang="en-US" dirty="0"/>
              <a:t>00/00/0000</a:t>
            </a:r>
          </a:p>
        </p:txBody>
      </p:sp>
    </p:spTree>
    <p:extLst>
      <p:ext uri="{BB962C8B-B14F-4D97-AF65-F5344CB8AC3E}">
        <p14:creationId xmlns:p14="http://schemas.microsoft.com/office/powerpoint/2010/main" val="363315234"/>
      </p:ext>
    </p:extLst>
  </p:cSld>
  <p:clrMapOvr>
    <a:masterClrMapping/>
  </p:clrMapOvr>
  <p:hf hdr="0" ftr="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292764"/>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194" name="PresentationTitle"/>
          <p:cNvSpPr>
            <a:spLocks noGrp="1" noChangeArrowheads="1"/>
          </p:cNvSpPr>
          <p:nvPr>
            <p:ph type="ctrTitle" hasCustomPrompt="1"/>
            <p:custDataLst>
              <p:tags r:id="rId1"/>
            </p:custDataLst>
          </p:nvPr>
        </p:nvSpPr>
        <p:spPr>
          <a:xfrm>
            <a:off x="685801" y="2221992"/>
            <a:ext cx="4194482" cy="794064"/>
          </a:xfrm>
        </p:spPr>
        <p:txBody>
          <a:bodyPr wrap="square" tIns="0" rIns="0" bIns="0" anchor="t" anchorCtr="0">
            <a:spAutoFit/>
          </a:bodyPr>
          <a:lstStyle>
            <a:lvl1pPr>
              <a:lnSpc>
                <a:spcPct val="86000"/>
              </a:lnSpc>
              <a:defRPr sz="3000" b="0">
                <a:solidFill>
                  <a:schemeClr val="tx2"/>
                </a:solidFill>
                <a:latin typeface="+mj-lt"/>
              </a:defRPr>
            </a:lvl1pPr>
          </a:lstStyle>
          <a:p>
            <a:pPr lvl="0"/>
            <a:r>
              <a:rPr lang="en-US" altLang="en-US" noProof="0" dirty="0"/>
              <a:t>Click To Edit Master Title Style</a:t>
            </a:r>
          </a:p>
        </p:txBody>
      </p:sp>
      <p:sp>
        <p:nvSpPr>
          <p:cNvPr id="8388" name="Date"/>
          <p:cNvSpPr>
            <a:spLocks noGrp="1" noChangeArrowheads="1"/>
          </p:cNvSpPr>
          <p:nvPr>
            <p:ph type="subTitle" sz="quarter" idx="1" hasCustomPrompt="1"/>
            <p:custDataLst>
              <p:tags r:id="rId2"/>
            </p:custDataLst>
          </p:nvPr>
        </p:nvSpPr>
        <p:spPr>
          <a:xfrm>
            <a:off x="685801" y="2843784"/>
            <a:ext cx="4621129" cy="255455"/>
          </a:xfrm>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0" indent="0">
              <a:lnSpc>
                <a:spcPct val="83000"/>
              </a:lnSpc>
              <a:spcBef>
                <a:spcPct val="0"/>
              </a:spcBef>
              <a:buFontTx/>
              <a:buNone/>
              <a:defRPr sz="2000">
                <a:solidFill>
                  <a:schemeClr val="tx2"/>
                </a:solidFill>
                <a:latin typeface="+mj-lt"/>
              </a:defRPr>
            </a:lvl1pPr>
          </a:lstStyle>
          <a:p>
            <a:pPr lvl="0"/>
            <a:r>
              <a:rPr lang="en-US" altLang="en-US" noProof="0" dirty="0"/>
              <a:t>Click To Edit Master Subtitle Style</a:t>
            </a:r>
          </a:p>
        </p:txBody>
      </p:sp>
      <p:sp>
        <p:nvSpPr>
          <p:cNvPr id="4" name="Text Placeholder 3"/>
          <p:cNvSpPr>
            <a:spLocks noGrp="1"/>
          </p:cNvSpPr>
          <p:nvPr>
            <p:ph type="body" sz="quarter" idx="10" hasCustomPrompt="1"/>
          </p:nvPr>
        </p:nvSpPr>
        <p:spPr>
          <a:xfrm>
            <a:off x="702945" y="4042457"/>
            <a:ext cx="1314450" cy="260350"/>
          </a:xfrm>
        </p:spPr>
        <p:txBody>
          <a:bodyPr anchor="ctr">
            <a:normAutofit/>
          </a:bodyPr>
          <a:lstStyle>
            <a:lvl1pPr>
              <a:defRPr sz="1200"/>
            </a:lvl1pPr>
          </a:lstStyle>
          <a:p>
            <a:pPr lvl="0"/>
            <a:r>
              <a:rPr lang="en-US" dirty="0"/>
              <a:t>00/00/0000</a:t>
            </a:r>
          </a:p>
        </p:txBody>
      </p:sp>
    </p:spTree>
    <p:extLst>
      <p:ext uri="{BB962C8B-B14F-4D97-AF65-F5344CB8AC3E}">
        <p14:creationId xmlns:p14="http://schemas.microsoft.com/office/powerpoint/2010/main" val="1952347892"/>
      </p:ext>
    </p:extLst>
  </p:cSld>
  <p:clrMapOvr>
    <a:masterClrMapping/>
  </p:clrMapOvr>
  <p:hf hdr="0" ftr="0"/>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rotocols Divider">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335" y="1005841"/>
            <a:ext cx="4657624" cy="517922"/>
          </a:xfrm>
        </p:spPr>
        <p:txBody>
          <a:bodyPr anchor="t"/>
          <a:lstStyle>
            <a:lvl1pPr>
              <a:defRPr sz="3600"/>
            </a:lvl1pPr>
          </a:lstStyle>
          <a:p>
            <a:r>
              <a:rPr lang="en-US"/>
              <a:t>Click to edit Master title style</a:t>
            </a:r>
            <a:endParaRPr lang="en-US" dirty="0"/>
          </a:p>
        </p:txBody>
      </p:sp>
      <p:sp>
        <p:nvSpPr>
          <p:cNvPr id="6" name="SlideNumber"/>
          <p:cNvSpPr txBox="1">
            <a:spLocks noChangeArrowheads="1"/>
          </p:cNvSpPr>
          <p:nvPr userDrawn="1">
            <p:custDataLst>
              <p:tags r:id="rId1"/>
            </p:custDataLst>
          </p:nvPr>
        </p:nvSpPr>
        <p:spPr bwMode="gray">
          <a:xfrm>
            <a:off x="8519051" y="4945932"/>
            <a:ext cx="1911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fontAlgn="base">
              <a:lnSpc>
                <a:spcPct val="100000"/>
              </a:lnSpc>
              <a:spcBef>
                <a:spcPct val="0"/>
              </a:spcBef>
              <a:spcAft>
                <a:spcPct val="0"/>
              </a:spcAft>
              <a:defRPr sz="600" kern="1200" baseline="0">
                <a:solidFill>
                  <a:schemeClr val="bg1"/>
                </a:solidFill>
                <a:latin typeface="Arial" charset="0"/>
                <a:ea typeface="+mn-ea"/>
                <a:cs typeface="+mn-cs"/>
              </a:defRPr>
            </a:lvl1pPr>
            <a:lvl2pPr marL="396804" algn="ctr" rtl="0" fontAlgn="base">
              <a:lnSpc>
                <a:spcPct val="86000"/>
              </a:lnSpc>
              <a:spcBef>
                <a:spcPct val="0"/>
              </a:spcBef>
              <a:spcAft>
                <a:spcPct val="0"/>
              </a:spcAft>
              <a:defRPr sz="1700" kern="1200">
                <a:solidFill>
                  <a:schemeClr val="tx1"/>
                </a:solidFill>
                <a:latin typeface="Arial" charset="0"/>
                <a:ea typeface="+mn-ea"/>
                <a:cs typeface="+mn-cs"/>
              </a:defRPr>
            </a:lvl2pPr>
            <a:lvl3pPr marL="793608" algn="ctr" rtl="0" fontAlgn="base">
              <a:lnSpc>
                <a:spcPct val="86000"/>
              </a:lnSpc>
              <a:spcBef>
                <a:spcPct val="0"/>
              </a:spcBef>
              <a:spcAft>
                <a:spcPct val="0"/>
              </a:spcAft>
              <a:defRPr sz="1700" kern="1200">
                <a:solidFill>
                  <a:schemeClr val="tx1"/>
                </a:solidFill>
                <a:latin typeface="Arial" charset="0"/>
                <a:ea typeface="+mn-ea"/>
                <a:cs typeface="+mn-cs"/>
              </a:defRPr>
            </a:lvl3pPr>
            <a:lvl4pPr marL="1190412" algn="ctr" rtl="0" fontAlgn="base">
              <a:lnSpc>
                <a:spcPct val="86000"/>
              </a:lnSpc>
              <a:spcBef>
                <a:spcPct val="0"/>
              </a:spcBef>
              <a:spcAft>
                <a:spcPct val="0"/>
              </a:spcAft>
              <a:defRPr sz="1700" kern="1200">
                <a:solidFill>
                  <a:schemeClr val="tx1"/>
                </a:solidFill>
                <a:latin typeface="Arial" charset="0"/>
                <a:ea typeface="+mn-ea"/>
                <a:cs typeface="+mn-cs"/>
              </a:defRPr>
            </a:lvl4pPr>
            <a:lvl5pPr marL="1587216" algn="ctr" rtl="0" fontAlgn="base">
              <a:lnSpc>
                <a:spcPct val="86000"/>
              </a:lnSpc>
              <a:spcBef>
                <a:spcPct val="0"/>
              </a:spcBef>
              <a:spcAft>
                <a:spcPct val="0"/>
              </a:spcAft>
              <a:defRPr sz="1700" kern="1200">
                <a:solidFill>
                  <a:schemeClr val="tx1"/>
                </a:solidFill>
                <a:latin typeface="Arial" charset="0"/>
                <a:ea typeface="+mn-ea"/>
                <a:cs typeface="+mn-cs"/>
              </a:defRPr>
            </a:lvl5pPr>
            <a:lvl6pPr marL="1984019" algn="l" defTabSz="793608" rtl="0" eaLnBrk="1" latinLnBrk="0" hangingPunct="1">
              <a:defRPr sz="1700" kern="1200">
                <a:solidFill>
                  <a:schemeClr val="tx1"/>
                </a:solidFill>
                <a:latin typeface="Arial" charset="0"/>
                <a:ea typeface="+mn-ea"/>
                <a:cs typeface="+mn-cs"/>
              </a:defRPr>
            </a:lvl6pPr>
            <a:lvl7pPr marL="2380823" algn="l" defTabSz="793608" rtl="0" eaLnBrk="1" latinLnBrk="0" hangingPunct="1">
              <a:defRPr sz="1700" kern="1200">
                <a:solidFill>
                  <a:schemeClr val="tx1"/>
                </a:solidFill>
                <a:latin typeface="Arial" charset="0"/>
                <a:ea typeface="+mn-ea"/>
                <a:cs typeface="+mn-cs"/>
              </a:defRPr>
            </a:lvl7pPr>
            <a:lvl8pPr marL="2777627" algn="l" defTabSz="793608" rtl="0" eaLnBrk="1" latinLnBrk="0" hangingPunct="1">
              <a:defRPr sz="1700" kern="1200">
                <a:solidFill>
                  <a:schemeClr val="tx1"/>
                </a:solidFill>
                <a:latin typeface="Arial" charset="0"/>
                <a:ea typeface="+mn-ea"/>
                <a:cs typeface="+mn-cs"/>
              </a:defRPr>
            </a:lvl8pPr>
            <a:lvl9pPr marL="3174431" algn="l" defTabSz="793608" rtl="0" eaLnBrk="1" latinLnBrk="0" hangingPunct="1">
              <a:defRPr sz="1700" kern="1200">
                <a:solidFill>
                  <a:schemeClr val="tx1"/>
                </a:solidFill>
                <a:latin typeface="Arial" charset="0"/>
                <a:ea typeface="+mn-ea"/>
                <a:cs typeface="+mn-cs"/>
              </a:defRPr>
            </a:lvl9pPr>
          </a:lstStyle>
          <a:p>
            <a:fld id="{C5FB65BA-10F3-495F-A5EA-28E2F14FDA6C}" type="slidenum">
              <a:rPr lang="en-US" altLang="en-US" sz="600" smtClean="0"/>
              <a:pPr/>
              <a:t>‹#›</a:t>
            </a:fld>
            <a:endParaRPr lang="en-US" altLang="en-US" sz="600" dirty="0"/>
          </a:p>
        </p:txBody>
      </p:sp>
    </p:spTree>
    <p:extLst>
      <p:ext uri="{BB962C8B-B14F-4D97-AF65-F5344CB8AC3E}">
        <p14:creationId xmlns:p14="http://schemas.microsoft.com/office/powerpoint/2010/main" val="210588630"/>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Healthcar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335" y="1005841"/>
            <a:ext cx="4657624" cy="517922"/>
          </a:xfrm>
        </p:spPr>
        <p:txBody>
          <a:bodyPr anchor="t"/>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312285110"/>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3044581" y="2141446"/>
            <a:ext cx="3054839" cy="430304"/>
          </a:xfrm>
          <a:prstGeom prst="rect">
            <a:avLst/>
          </a:prstGeom>
        </p:spPr>
      </p:pic>
      <p:sp>
        <p:nvSpPr>
          <p:cNvPr id="4" name="TextBox 3">
            <a:extLst>
              <a:ext uri="{FF2B5EF4-FFF2-40B4-BE49-F238E27FC236}">
                <a16:creationId xmlns:a16="http://schemas.microsoft.com/office/drawing/2014/main" id="{EEFFF25C-47AE-1F46-B219-E42E3866020B}"/>
              </a:ext>
            </a:extLst>
          </p:cNvPr>
          <p:cNvSpPr txBox="1"/>
          <p:nvPr userDrawn="1"/>
        </p:nvSpPr>
        <p:spPr bwMode="gray">
          <a:xfrm>
            <a:off x="3023857" y="3119619"/>
            <a:ext cx="3150606" cy="21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200" b="1" dirty="0" err="1">
                <a:solidFill>
                  <a:schemeClr val="tx2"/>
                </a:solidFill>
              </a:rPr>
              <a:t>MarshMMA.com</a:t>
            </a:r>
            <a:endParaRPr lang="en-US" sz="1200" b="1" dirty="0">
              <a:solidFill>
                <a:schemeClr val="tx2"/>
              </a:solidFill>
            </a:endParaRPr>
          </a:p>
        </p:txBody>
      </p:sp>
      <p:sp>
        <p:nvSpPr>
          <p:cNvPr id="5" name="Text Box 2052"/>
          <p:cNvSpPr txBox="1">
            <a:spLocks noChangeArrowheads="1"/>
          </p:cNvSpPr>
          <p:nvPr userDrawn="1"/>
        </p:nvSpPr>
        <p:spPr bwMode="auto">
          <a:xfrm>
            <a:off x="392552" y="3770635"/>
            <a:ext cx="8413217" cy="76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dirty="0">
                <a:solidFill>
                  <a:schemeClr val="tx2"/>
                </a:solidFill>
                <a:effectLst/>
                <a:latin typeface="+mj-lt"/>
                <a:ea typeface="Times New Roman" panose="02020603050405020304" pitchFamily="18" charset="0"/>
                <a:cs typeface="Arial" panose="020B0604020202020204" pitchFamily="34" charset="0"/>
              </a:rPr>
              <a:t>All rights reserved. No part of this document may be reproduced or transmitted in any form or by any means, electronic, mechanical, photocopying, recording, or otherwise, without prior written permission of Marsh &amp; McLennan Insurance Agency LLC.</a:t>
            </a:r>
          </a:p>
          <a:p>
            <a:pPr marL="0" marR="0" algn="just">
              <a:spcBef>
                <a:spcPts val="600"/>
              </a:spcBef>
              <a:spcAft>
                <a:spcPts val="0"/>
              </a:spcAft>
            </a:pPr>
            <a:r>
              <a:rPr lang="en-US" sz="700" dirty="0">
                <a:solidFill>
                  <a:schemeClr val="tx2"/>
                </a:solidFill>
                <a:effectLst/>
                <a:latin typeface="+mj-lt"/>
                <a:ea typeface="Times New Roman" panose="02020603050405020304" pitchFamily="18" charset="0"/>
                <a:cs typeface="Arial" panose="020B0604020202020204" pitchFamily="34" charset="0"/>
              </a:rPr>
              <a:t>The rates quoted for these benefits may be subject to change based on final enrollment and/or final underwriting requirements. This material is for informational purposes only and is neither an offer of coverage nor medical advice. It contains only a partial, general description of the plan or program benefits and does not constitute a contract. Consult your plan documents (Schedule of Benefits, Certificate of Coverage, Group Agreement, Group Insurance Certificate, Booklet, Booklet-certificate, Group Policy) to determine governing contractual provisions, including procedures, exclusions and limitations relating to your plan. All the terms and conditions of your plan or program are subject to applicable laws, regulations and policies. In case of a conflict between your plan document and this information, the plan documents will always govern.</a:t>
            </a:r>
          </a:p>
        </p:txBody>
      </p:sp>
    </p:spTree>
    <p:extLst>
      <p:ext uri="{BB962C8B-B14F-4D97-AF65-F5344CB8AC3E}">
        <p14:creationId xmlns:p14="http://schemas.microsoft.com/office/powerpoint/2010/main" val="1238689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ctr"/>
          <a:lstStyle/>
          <a:p>
            <a:r>
              <a:rPr lang="en-US"/>
              <a:t>Click to edit Master title style</a:t>
            </a:r>
            <a:endParaRPr lang="en-US" dirty="0"/>
          </a:p>
        </p:txBody>
      </p:sp>
      <p:sp>
        <p:nvSpPr>
          <p:cNvPr id="3" name="Content Placeholder 2"/>
          <p:cNvSpPr>
            <a:spLocks noGrp="1"/>
          </p:cNvSpPr>
          <p:nvPr>
            <p:ph idx="1"/>
          </p:nvPr>
        </p:nvSpPr>
        <p:spPr>
          <a:xfrm>
            <a:off x="574334" y="1143000"/>
            <a:ext cx="8067087" cy="3482716"/>
          </a:xfrm>
        </p:spPr>
        <p:txBody>
          <a:bodyPr/>
          <a:lstStyle>
            <a:lvl1pPr marL="7938" indent="0">
              <a:tabLst/>
              <a:defRPr b="1"/>
            </a:lvl1pPr>
            <a:lvl3pPr>
              <a:spcBef>
                <a:spcPts val="858"/>
              </a:spcBef>
              <a:defRPr/>
            </a:lvl3pPr>
            <a:lvl4pPr>
              <a:spcBef>
                <a:spcPts val="858"/>
              </a:spcBef>
              <a:defRPr/>
            </a:lvl4pPr>
            <a:lvl5pPr marL="1314417" indent="-173034">
              <a:spcBef>
                <a:spcPts val="858"/>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374531"/>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a:xfrm>
            <a:off x="574334" y="1143001"/>
            <a:ext cx="8067087" cy="3478899"/>
          </a:xfrm>
        </p:spPr>
        <p:txBody>
          <a:bodyPr/>
          <a:lstStyle>
            <a:lvl1pPr marL="7938" indent="0">
              <a:tabLst/>
              <a:defRPr b="1"/>
            </a:lvl1pPr>
            <a:lvl3pPr>
              <a:spcBef>
                <a:spcPts val="858"/>
              </a:spcBef>
              <a:defRPr/>
            </a:lvl3pPr>
            <a:lvl4pPr>
              <a:spcBef>
                <a:spcPts val="858"/>
              </a:spcBef>
              <a:defRPr/>
            </a:lvl4pPr>
            <a:lvl5pPr marL="1314417" indent="-173034">
              <a:spcBef>
                <a:spcPts val="858"/>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76363412"/>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574334" y="1143001"/>
            <a:ext cx="3922839" cy="3361049"/>
          </a:xfrm>
        </p:spPr>
        <p:txBody>
          <a:bodyPr/>
          <a:lstStyle>
            <a:lvl1pPr>
              <a:defRPr sz="1800" b="1"/>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292" y="1143001"/>
            <a:ext cx="3999129" cy="3361049"/>
          </a:xfrm>
        </p:spPr>
        <p:txBody>
          <a:bodyPr/>
          <a:lstStyle>
            <a:lvl1pPr>
              <a:defRPr sz="1800" b="1"/>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947483"/>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2541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462900"/>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Protocols Divider">
    <p:bg>
      <p:bgPr>
        <a:blipFill>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335" y="1005840"/>
            <a:ext cx="4657624" cy="517922"/>
          </a:xfrm>
        </p:spPr>
        <p:txBody>
          <a:bodyPr anchor="t"/>
          <a:lstStyle>
            <a:lvl1pPr>
              <a:defRPr sz="3600"/>
            </a:lvl1pPr>
          </a:lstStyle>
          <a:p>
            <a:r>
              <a:rPr lang="en-US"/>
              <a:t>Click to edit Master title style</a:t>
            </a:r>
            <a:endParaRPr lang="en-US" dirty="0"/>
          </a:p>
        </p:txBody>
      </p:sp>
      <p:sp>
        <p:nvSpPr>
          <p:cNvPr id="6" name="SlideNumber"/>
          <p:cNvSpPr txBox="1">
            <a:spLocks noChangeArrowheads="1"/>
          </p:cNvSpPr>
          <p:nvPr userDrawn="1">
            <p:custDataLst>
              <p:tags r:id="rId1"/>
            </p:custDataLst>
          </p:nvPr>
        </p:nvSpPr>
        <p:spPr bwMode="gray">
          <a:xfrm>
            <a:off x="8519050" y="4945931"/>
            <a:ext cx="1911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fontAlgn="base">
              <a:lnSpc>
                <a:spcPct val="100000"/>
              </a:lnSpc>
              <a:spcBef>
                <a:spcPct val="0"/>
              </a:spcBef>
              <a:spcAft>
                <a:spcPct val="0"/>
              </a:spcAft>
              <a:defRPr sz="600" kern="1200" baseline="0">
                <a:solidFill>
                  <a:schemeClr val="bg1"/>
                </a:solidFill>
                <a:latin typeface="Arial" charset="0"/>
                <a:ea typeface="+mn-ea"/>
                <a:cs typeface="+mn-cs"/>
              </a:defRPr>
            </a:lvl1pPr>
            <a:lvl2pPr marL="396804" algn="ctr" rtl="0" fontAlgn="base">
              <a:lnSpc>
                <a:spcPct val="86000"/>
              </a:lnSpc>
              <a:spcBef>
                <a:spcPct val="0"/>
              </a:spcBef>
              <a:spcAft>
                <a:spcPct val="0"/>
              </a:spcAft>
              <a:defRPr sz="1700" kern="1200">
                <a:solidFill>
                  <a:schemeClr val="tx1"/>
                </a:solidFill>
                <a:latin typeface="Arial" charset="0"/>
                <a:ea typeface="+mn-ea"/>
                <a:cs typeface="+mn-cs"/>
              </a:defRPr>
            </a:lvl2pPr>
            <a:lvl3pPr marL="793608" algn="ctr" rtl="0" fontAlgn="base">
              <a:lnSpc>
                <a:spcPct val="86000"/>
              </a:lnSpc>
              <a:spcBef>
                <a:spcPct val="0"/>
              </a:spcBef>
              <a:spcAft>
                <a:spcPct val="0"/>
              </a:spcAft>
              <a:defRPr sz="1700" kern="1200">
                <a:solidFill>
                  <a:schemeClr val="tx1"/>
                </a:solidFill>
                <a:latin typeface="Arial" charset="0"/>
                <a:ea typeface="+mn-ea"/>
                <a:cs typeface="+mn-cs"/>
              </a:defRPr>
            </a:lvl3pPr>
            <a:lvl4pPr marL="1190412" algn="ctr" rtl="0" fontAlgn="base">
              <a:lnSpc>
                <a:spcPct val="86000"/>
              </a:lnSpc>
              <a:spcBef>
                <a:spcPct val="0"/>
              </a:spcBef>
              <a:spcAft>
                <a:spcPct val="0"/>
              </a:spcAft>
              <a:defRPr sz="1700" kern="1200">
                <a:solidFill>
                  <a:schemeClr val="tx1"/>
                </a:solidFill>
                <a:latin typeface="Arial" charset="0"/>
                <a:ea typeface="+mn-ea"/>
                <a:cs typeface="+mn-cs"/>
              </a:defRPr>
            </a:lvl4pPr>
            <a:lvl5pPr marL="1587216" algn="ctr" rtl="0" fontAlgn="base">
              <a:lnSpc>
                <a:spcPct val="86000"/>
              </a:lnSpc>
              <a:spcBef>
                <a:spcPct val="0"/>
              </a:spcBef>
              <a:spcAft>
                <a:spcPct val="0"/>
              </a:spcAft>
              <a:defRPr sz="1700" kern="1200">
                <a:solidFill>
                  <a:schemeClr val="tx1"/>
                </a:solidFill>
                <a:latin typeface="Arial" charset="0"/>
                <a:ea typeface="+mn-ea"/>
                <a:cs typeface="+mn-cs"/>
              </a:defRPr>
            </a:lvl5pPr>
            <a:lvl6pPr marL="1984019" algn="l" defTabSz="793608" rtl="0" eaLnBrk="1" latinLnBrk="0" hangingPunct="1">
              <a:defRPr sz="1700" kern="1200">
                <a:solidFill>
                  <a:schemeClr val="tx1"/>
                </a:solidFill>
                <a:latin typeface="Arial" charset="0"/>
                <a:ea typeface="+mn-ea"/>
                <a:cs typeface="+mn-cs"/>
              </a:defRPr>
            </a:lvl6pPr>
            <a:lvl7pPr marL="2380823" algn="l" defTabSz="793608" rtl="0" eaLnBrk="1" latinLnBrk="0" hangingPunct="1">
              <a:defRPr sz="1700" kern="1200">
                <a:solidFill>
                  <a:schemeClr val="tx1"/>
                </a:solidFill>
                <a:latin typeface="Arial" charset="0"/>
                <a:ea typeface="+mn-ea"/>
                <a:cs typeface="+mn-cs"/>
              </a:defRPr>
            </a:lvl7pPr>
            <a:lvl8pPr marL="2777627" algn="l" defTabSz="793608" rtl="0" eaLnBrk="1" latinLnBrk="0" hangingPunct="1">
              <a:defRPr sz="1700" kern="1200">
                <a:solidFill>
                  <a:schemeClr val="tx1"/>
                </a:solidFill>
                <a:latin typeface="Arial" charset="0"/>
                <a:ea typeface="+mn-ea"/>
                <a:cs typeface="+mn-cs"/>
              </a:defRPr>
            </a:lvl8pPr>
            <a:lvl9pPr marL="3174431" algn="l" defTabSz="793608" rtl="0" eaLnBrk="1" latinLnBrk="0" hangingPunct="1">
              <a:defRPr sz="1700" kern="1200">
                <a:solidFill>
                  <a:schemeClr val="tx1"/>
                </a:solidFill>
                <a:latin typeface="Arial" charset="0"/>
                <a:ea typeface="+mn-ea"/>
                <a:cs typeface="+mn-cs"/>
              </a:defRPr>
            </a:lvl9pPr>
          </a:lstStyle>
          <a:p>
            <a:fld id="{C5FB65BA-10F3-495F-A5EA-28E2F14FDA6C}" type="slidenum">
              <a:rPr lang="en-US" altLang="en-US" smtClean="0"/>
              <a:pPr/>
              <a:t>‹#›</a:t>
            </a:fld>
            <a:endParaRPr lang="en-US" altLang="en-US" dirty="0"/>
          </a:p>
        </p:txBody>
      </p:sp>
    </p:spTree>
    <p:extLst>
      <p:ext uri="{BB962C8B-B14F-4D97-AF65-F5344CB8AC3E}">
        <p14:creationId xmlns:p14="http://schemas.microsoft.com/office/powerpoint/2010/main" val="3610408321"/>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2916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Healthcare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4335" y="1005840"/>
            <a:ext cx="4657624" cy="517922"/>
          </a:xfrm>
        </p:spPr>
        <p:txBody>
          <a:bodyPr anchor="t"/>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36930092"/>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4227B-0CF2-A048-8F0B-0240FDCB0371}"/>
              </a:ext>
            </a:extLst>
          </p:cNvPr>
          <p:cNvPicPr>
            <a:picLocks noChangeAspect="1"/>
          </p:cNvPicPr>
          <p:nvPr userDrawn="1"/>
        </p:nvPicPr>
        <p:blipFill>
          <a:blip r:embed="rId3"/>
          <a:stretch>
            <a:fillRect/>
          </a:stretch>
        </p:blipFill>
        <p:spPr>
          <a:xfrm>
            <a:off x="3044580" y="2141446"/>
            <a:ext cx="3054839" cy="430304"/>
          </a:xfrm>
          <a:prstGeom prst="rect">
            <a:avLst/>
          </a:prstGeom>
        </p:spPr>
      </p:pic>
      <p:sp>
        <p:nvSpPr>
          <p:cNvPr id="4" name="TextBox 3">
            <a:extLst>
              <a:ext uri="{FF2B5EF4-FFF2-40B4-BE49-F238E27FC236}">
                <a16:creationId xmlns:a16="http://schemas.microsoft.com/office/drawing/2014/main" id="{EEFFF25C-47AE-1F46-B219-E42E3866020B}"/>
              </a:ext>
            </a:extLst>
          </p:cNvPr>
          <p:cNvSpPr txBox="1"/>
          <p:nvPr userDrawn="1"/>
        </p:nvSpPr>
        <p:spPr bwMode="gray">
          <a:xfrm>
            <a:off x="3023857" y="3137124"/>
            <a:ext cx="3150606" cy="19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rtlCol="0" anchor="b">
            <a:spAutoFit/>
          </a:bodyPr>
          <a:lstStyle/>
          <a:p>
            <a:pPr algn="ctr">
              <a:lnSpc>
                <a:spcPct val="114000"/>
              </a:lnSpc>
              <a:spcBef>
                <a:spcPts val="0"/>
              </a:spcBef>
            </a:pPr>
            <a:r>
              <a:rPr lang="en-US" sz="1200" b="1" dirty="0" err="1">
                <a:solidFill>
                  <a:schemeClr val="tx2"/>
                </a:solidFill>
              </a:rPr>
              <a:t>MarshMMA.com</a:t>
            </a:r>
            <a:endParaRPr lang="en-US" sz="1200" b="1" dirty="0">
              <a:solidFill>
                <a:schemeClr val="tx2"/>
              </a:solidFill>
            </a:endParaRPr>
          </a:p>
        </p:txBody>
      </p:sp>
      <p:sp>
        <p:nvSpPr>
          <p:cNvPr id="5" name="Text Box 2052"/>
          <p:cNvSpPr txBox="1">
            <a:spLocks noChangeArrowheads="1"/>
          </p:cNvSpPr>
          <p:nvPr userDrawn="1"/>
        </p:nvSpPr>
        <p:spPr bwMode="auto">
          <a:xfrm>
            <a:off x="392551" y="3770634"/>
            <a:ext cx="8413217" cy="76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just">
              <a:spcBef>
                <a:spcPts val="0"/>
              </a:spcBef>
              <a:spcAft>
                <a:spcPts val="0"/>
              </a:spcAft>
            </a:pPr>
            <a:r>
              <a:rPr lang="en-US" sz="700" dirty="0">
                <a:solidFill>
                  <a:schemeClr val="tx2"/>
                </a:solidFill>
                <a:effectLst/>
                <a:latin typeface="+mj-lt"/>
                <a:ea typeface="Times New Roman" panose="02020603050405020304" pitchFamily="18" charset="0"/>
                <a:cs typeface="Arial" panose="020B0604020202020204" pitchFamily="34" charset="0"/>
              </a:rPr>
              <a:t>All rights reserved. No part of this document may be reproduced or transmitted in any form or by any means, electronic, mechanical, photocopying, recording, or otherwise, without prior written permission of Marsh &amp; McLennan Insurance Agency LLC.</a:t>
            </a:r>
          </a:p>
          <a:p>
            <a:pPr marL="0" marR="0" algn="just">
              <a:spcBef>
                <a:spcPts val="600"/>
              </a:spcBef>
              <a:spcAft>
                <a:spcPts val="0"/>
              </a:spcAft>
            </a:pPr>
            <a:r>
              <a:rPr lang="en-US" sz="700" dirty="0">
                <a:solidFill>
                  <a:schemeClr val="tx2"/>
                </a:solidFill>
                <a:effectLst/>
                <a:latin typeface="+mj-lt"/>
                <a:ea typeface="Times New Roman" panose="02020603050405020304" pitchFamily="18" charset="0"/>
                <a:cs typeface="Arial" panose="020B0604020202020204" pitchFamily="34" charset="0"/>
              </a:rPr>
              <a:t>The rates quoted for these benefits may be subject to change based on final enrollment and/or final underwriting requirements. This material is for informational purposes only and is neither an offer of coverage nor medical advice. It contains only a partial, general description of the plan or program benefits and does not constitute a contract. Consult your plan documents (Schedule of Benefits, Certificate of Coverage, Group Agreement, Group Insurance Certificate, Booklet, Booklet-certificate, Group Policy) to determine governing contractual provisions, including procedures, exclusions and limitations relating to your plan. All the terms and conditions of your plan or program are subject to applicable laws, regulations and policies. In case of a conflict between your plan document and this information, the plan documents will always govern.</a:t>
            </a:r>
          </a:p>
        </p:txBody>
      </p:sp>
    </p:spTree>
    <p:extLst>
      <p:ext uri="{BB962C8B-B14F-4D97-AF65-F5344CB8AC3E}">
        <p14:creationId xmlns:p14="http://schemas.microsoft.com/office/powerpoint/2010/main" val="127575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chor="ctr"/>
          <a:lstStyle/>
          <a:p>
            <a:r>
              <a:rPr lang="en-US"/>
              <a:t>Click to edit Master title style</a:t>
            </a:r>
            <a:endParaRPr lang="en-US" dirty="0"/>
          </a:p>
        </p:txBody>
      </p:sp>
      <p:sp>
        <p:nvSpPr>
          <p:cNvPr id="3" name="Content Placeholder 2"/>
          <p:cNvSpPr>
            <a:spLocks noGrp="1"/>
          </p:cNvSpPr>
          <p:nvPr>
            <p:ph idx="1"/>
          </p:nvPr>
        </p:nvSpPr>
        <p:spPr>
          <a:xfrm>
            <a:off x="574334" y="1143000"/>
            <a:ext cx="8067087" cy="3482716"/>
          </a:xfrm>
        </p:spPr>
        <p:txBody>
          <a:bodyPr/>
          <a:lstStyle>
            <a:lvl1pPr marL="7938" indent="0">
              <a:tabLst/>
              <a:defRPr b="1"/>
            </a:lvl1pPr>
            <a:lvl3pPr>
              <a:spcBef>
                <a:spcPts val="858"/>
              </a:spcBef>
              <a:defRPr/>
            </a:lvl3pPr>
            <a:lvl4pPr>
              <a:spcBef>
                <a:spcPts val="858"/>
              </a:spcBef>
              <a:defRPr/>
            </a:lvl4pPr>
            <a:lvl5pPr marL="1314450" indent="-173038">
              <a:spcBef>
                <a:spcPts val="858"/>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137154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a:xfrm>
            <a:off x="574334" y="1143000"/>
            <a:ext cx="8067087" cy="3478899"/>
          </a:xfrm>
        </p:spPr>
        <p:txBody>
          <a:bodyPr/>
          <a:lstStyle>
            <a:lvl1pPr marL="7938" indent="0">
              <a:tabLst/>
              <a:defRPr b="1"/>
            </a:lvl1pPr>
            <a:lvl3pPr>
              <a:spcBef>
                <a:spcPts val="858"/>
              </a:spcBef>
              <a:defRPr/>
            </a:lvl3pPr>
            <a:lvl4pPr>
              <a:spcBef>
                <a:spcPts val="858"/>
              </a:spcBef>
              <a:defRPr/>
            </a:lvl4pPr>
            <a:lvl5pPr marL="1314450" indent="-173038">
              <a:spcBef>
                <a:spcPts val="858"/>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0143978"/>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574333" y="1143000"/>
            <a:ext cx="3922839" cy="3361049"/>
          </a:xfrm>
        </p:spPr>
        <p:txBody>
          <a:bodyPr/>
          <a:lstStyle>
            <a:lvl1pPr>
              <a:defRPr sz="1800" b="1"/>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292" y="1143000"/>
            <a:ext cx="3999129" cy="3361049"/>
          </a:xfrm>
        </p:spPr>
        <p:txBody>
          <a:bodyPr/>
          <a:lstStyle>
            <a:lvl1pPr>
              <a:defRPr sz="1800" b="1"/>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3777985"/>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0880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151445"/>
      </p:ext>
    </p:extLst>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11.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10.xml"/><Relationship Id="rId17" Type="http://schemas.openxmlformats.org/officeDocument/2006/relationships/tags" Target="../tags/tag15.xml"/><Relationship Id="rId2" Type="http://schemas.openxmlformats.org/officeDocument/2006/relationships/slideLayout" Target="../slideLayouts/slideLayout12.xml"/><Relationship Id="rId16" Type="http://schemas.openxmlformats.org/officeDocument/2006/relationships/tags" Target="../tags/tag14.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ags" Target="../tags/tag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4851626"/>
            <a:ext cx="9144000" cy="295455"/>
          </a:xfrm>
          <a:prstGeom prst="rect">
            <a:avLst/>
          </a:prstGeom>
          <a:solidFill>
            <a:schemeClr val="accent4"/>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26" name="Title"/>
          <p:cNvSpPr>
            <a:spLocks noGrp="1" noChangeArrowheads="1"/>
          </p:cNvSpPr>
          <p:nvPr>
            <p:ph type="title"/>
            <p:custDataLst>
              <p:tags r:id="rId12"/>
            </p:custDataLst>
          </p:nvPr>
        </p:nvSpPr>
        <p:spPr bwMode="gray">
          <a:xfrm>
            <a:off x="574334" y="365760"/>
            <a:ext cx="8067087"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lnSpc>
                <a:spcPct val="114000"/>
              </a:lnSpc>
              <a:spcBef>
                <a:spcPts val="271"/>
              </a:spcBef>
            </a:pPr>
            <a:r>
              <a:rPr lang="en-US" altLang="en-US"/>
              <a:t>Click to edit Master title style</a:t>
            </a:r>
            <a:endParaRPr lang="en-US" altLang="en-US" dirty="0"/>
          </a:p>
        </p:txBody>
      </p:sp>
      <p:sp>
        <p:nvSpPr>
          <p:cNvPr id="1027" name="BodyText"/>
          <p:cNvSpPr>
            <a:spLocks noGrp="1" noChangeArrowheads="1"/>
          </p:cNvSpPr>
          <p:nvPr>
            <p:ph type="body" idx="1"/>
            <p:custDataLst>
              <p:tags r:id="rId13"/>
            </p:custDataLst>
          </p:nvPr>
        </p:nvSpPr>
        <p:spPr bwMode="gray">
          <a:xfrm>
            <a:off x="574334" y="1143000"/>
            <a:ext cx="8067087" cy="348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4"/>
            </p:custDataLst>
          </p:nvPr>
        </p:nvSpPr>
        <p:spPr bwMode="gray">
          <a:xfrm>
            <a:off x="455009" y="4900613"/>
            <a:ext cx="2758769"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a:solidFill>
                  <a:srgbClr val="7C848A"/>
                </a:solidFill>
                <a:cs typeface="Arial" charset="0"/>
              </a:rPr>
              <a:t>© 2012 Marsh &amp; McLennan Agency, LLC</a:t>
            </a:r>
            <a:endParaRPr lang="en-US" altLang="en-US" sz="600">
              <a:solidFill>
                <a:srgbClr val="7C848A"/>
              </a:solidFill>
            </a:endParaRPr>
          </a:p>
        </p:txBody>
      </p:sp>
      <p:sp>
        <p:nvSpPr>
          <p:cNvPr id="1052" name="Date" hidden="1"/>
          <p:cNvSpPr>
            <a:spLocks noGrp="1" noChangeArrowheads="1"/>
          </p:cNvSpPr>
          <p:nvPr>
            <p:ph type="dt" sz="half" idx="2"/>
            <p:custDataLst>
              <p:tags r:id="rId15"/>
            </p:custDataLst>
          </p:nvPr>
        </p:nvSpPr>
        <p:spPr bwMode="gray">
          <a:xfrm>
            <a:off x="4058794" y="4888052"/>
            <a:ext cx="102792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D200D4EE-3B1B-499B-BA64-790AF9F081E3}" type="datetime4">
              <a:rPr lang="en-US" altLang="en-US" smtClean="0"/>
              <a:pPr/>
              <a:t>May 10, 2021</a:t>
            </a:fld>
            <a:endParaRPr lang="en-US" altLang="en-US"/>
          </a:p>
        </p:txBody>
      </p:sp>
      <p:sp>
        <p:nvSpPr>
          <p:cNvPr id="10" name="Business"/>
          <p:cNvSpPr txBox="1">
            <a:spLocks noChangeArrowheads="1"/>
          </p:cNvSpPr>
          <p:nvPr userDrawn="1">
            <p:custDataLst>
              <p:tags r:id="rId16"/>
            </p:custDataLst>
          </p:nvPr>
        </p:nvSpPr>
        <p:spPr bwMode="gray">
          <a:xfrm>
            <a:off x="432337" y="4962064"/>
            <a:ext cx="2751212"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chemeClr val="bg1"/>
                </a:solidFill>
              </a:rPr>
              <a:t>Client Name</a:t>
            </a:r>
          </a:p>
        </p:txBody>
      </p:sp>
      <p:sp>
        <p:nvSpPr>
          <p:cNvPr id="12" name="SlideNumber"/>
          <p:cNvSpPr txBox="1">
            <a:spLocks noChangeArrowheads="1"/>
          </p:cNvSpPr>
          <p:nvPr userDrawn="1">
            <p:custDataLst>
              <p:tags r:id="rId17"/>
            </p:custDataLst>
          </p:nvPr>
        </p:nvSpPr>
        <p:spPr bwMode="gray">
          <a:xfrm>
            <a:off x="8519050" y="4945931"/>
            <a:ext cx="1911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fontAlgn="base">
              <a:lnSpc>
                <a:spcPct val="100000"/>
              </a:lnSpc>
              <a:spcBef>
                <a:spcPct val="0"/>
              </a:spcBef>
              <a:spcAft>
                <a:spcPct val="0"/>
              </a:spcAft>
              <a:defRPr sz="600" kern="1200" baseline="0">
                <a:solidFill>
                  <a:schemeClr val="bg1"/>
                </a:solidFill>
                <a:latin typeface="Arial" charset="0"/>
                <a:ea typeface="+mn-ea"/>
                <a:cs typeface="+mn-cs"/>
              </a:defRPr>
            </a:lvl1pPr>
            <a:lvl2pPr marL="396804" algn="ctr" rtl="0" fontAlgn="base">
              <a:lnSpc>
                <a:spcPct val="86000"/>
              </a:lnSpc>
              <a:spcBef>
                <a:spcPct val="0"/>
              </a:spcBef>
              <a:spcAft>
                <a:spcPct val="0"/>
              </a:spcAft>
              <a:defRPr sz="1700" kern="1200">
                <a:solidFill>
                  <a:schemeClr val="tx1"/>
                </a:solidFill>
                <a:latin typeface="Arial" charset="0"/>
                <a:ea typeface="+mn-ea"/>
                <a:cs typeface="+mn-cs"/>
              </a:defRPr>
            </a:lvl2pPr>
            <a:lvl3pPr marL="793608" algn="ctr" rtl="0" fontAlgn="base">
              <a:lnSpc>
                <a:spcPct val="86000"/>
              </a:lnSpc>
              <a:spcBef>
                <a:spcPct val="0"/>
              </a:spcBef>
              <a:spcAft>
                <a:spcPct val="0"/>
              </a:spcAft>
              <a:defRPr sz="1700" kern="1200">
                <a:solidFill>
                  <a:schemeClr val="tx1"/>
                </a:solidFill>
                <a:latin typeface="Arial" charset="0"/>
                <a:ea typeface="+mn-ea"/>
                <a:cs typeface="+mn-cs"/>
              </a:defRPr>
            </a:lvl3pPr>
            <a:lvl4pPr marL="1190412" algn="ctr" rtl="0" fontAlgn="base">
              <a:lnSpc>
                <a:spcPct val="86000"/>
              </a:lnSpc>
              <a:spcBef>
                <a:spcPct val="0"/>
              </a:spcBef>
              <a:spcAft>
                <a:spcPct val="0"/>
              </a:spcAft>
              <a:defRPr sz="1700" kern="1200">
                <a:solidFill>
                  <a:schemeClr val="tx1"/>
                </a:solidFill>
                <a:latin typeface="Arial" charset="0"/>
                <a:ea typeface="+mn-ea"/>
                <a:cs typeface="+mn-cs"/>
              </a:defRPr>
            </a:lvl4pPr>
            <a:lvl5pPr marL="1587216" algn="ctr" rtl="0" fontAlgn="base">
              <a:lnSpc>
                <a:spcPct val="86000"/>
              </a:lnSpc>
              <a:spcBef>
                <a:spcPct val="0"/>
              </a:spcBef>
              <a:spcAft>
                <a:spcPct val="0"/>
              </a:spcAft>
              <a:defRPr sz="1700" kern="1200">
                <a:solidFill>
                  <a:schemeClr val="tx1"/>
                </a:solidFill>
                <a:latin typeface="Arial" charset="0"/>
                <a:ea typeface="+mn-ea"/>
                <a:cs typeface="+mn-cs"/>
              </a:defRPr>
            </a:lvl5pPr>
            <a:lvl6pPr marL="1984019" algn="l" defTabSz="793608" rtl="0" eaLnBrk="1" latinLnBrk="0" hangingPunct="1">
              <a:defRPr sz="1700" kern="1200">
                <a:solidFill>
                  <a:schemeClr val="tx1"/>
                </a:solidFill>
                <a:latin typeface="Arial" charset="0"/>
                <a:ea typeface="+mn-ea"/>
                <a:cs typeface="+mn-cs"/>
              </a:defRPr>
            </a:lvl6pPr>
            <a:lvl7pPr marL="2380823" algn="l" defTabSz="793608" rtl="0" eaLnBrk="1" latinLnBrk="0" hangingPunct="1">
              <a:defRPr sz="1700" kern="1200">
                <a:solidFill>
                  <a:schemeClr val="tx1"/>
                </a:solidFill>
                <a:latin typeface="Arial" charset="0"/>
                <a:ea typeface="+mn-ea"/>
                <a:cs typeface="+mn-cs"/>
              </a:defRPr>
            </a:lvl7pPr>
            <a:lvl8pPr marL="2777627" algn="l" defTabSz="793608" rtl="0" eaLnBrk="1" latinLnBrk="0" hangingPunct="1">
              <a:defRPr sz="1700" kern="1200">
                <a:solidFill>
                  <a:schemeClr val="tx1"/>
                </a:solidFill>
                <a:latin typeface="Arial" charset="0"/>
                <a:ea typeface="+mn-ea"/>
                <a:cs typeface="+mn-cs"/>
              </a:defRPr>
            </a:lvl8pPr>
            <a:lvl9pPr marL="3174431" algn="l" defTabSz="793608" rtl="0" eaLnBrk="1" latinLnBrk="0" hangingPunct="1">
              <a:defRPr sz="1700" kern="1200">
                <a:solidFill>
                  <a:schemeClr val="tx1"/>
                </a:solidFill>
                <a:latin typeface="Arial" charset="0"/>
                <a:ea typeface="+mn-ea"/>
                <a:cs typeface="+mn-cs"/>
              </a:defRPr>
            </a:lvl9pPr>
          </a:lstStyle>
          <a:p>
            <a:fld id="{C5FB65BA-10F3-495F-A5EA-28E2F14FDA6C}" type="slidenum">
              <a:rPr lang="en-US" altLang="en-US" smtClean="0"/>
              <a:pPr/>
              <a:t>‹#›</a:t>
            </a:fld>
            <a:endParaRPr lang="en-US" altLang="en-US" dirty="0"/>
          </a:p>
        </p:txBody>
      </p:sp>
    </p:spTree>
    <p:extLst>
      <p:ext uri="{BB962C8B-B14F-4D97-AF65-F5344CB8AC3E}">
        <p14:creationId xmlns:p14="http://schemas.microsoft.com/office/powerpoint/2010/main" val="2453789754"/>
      </p:ext>
    </p:extLst>
  </p:cSld>
  <p:clrMap bg1="lt1" tx1="dk1" bg2="lt2" tx2="dk2" accent1="accent1" accent2="accent2" accent3="accent3" accent4="accent4" accent5="accent5" accent6="accent6" hlink="hlink" folHlink="folHlink"/>
  <p:sldLayoutIdLst>
    <p:sldLayoutId id="2147483698" r:id="rId1"/>
    <p:sldLayoutId id="2147483703" r:id="rId2"/>
    <p:sldLayoutId id="2147483708" r:id="rId3"/>
    <p:sldLayoutId id="2147483706" r:id="rId4"/>
    <p:sldLayoutId id="2147483699" r:id="rId5"/>
    <p:sldLayoutId id="2147483700" r:id="rId6"/>
    <p:sldLayoutId id="2147483701" r:id="rId7"/>
    <p:sldLayoutId id="2147483707" r:id="rId8"/>
    <p:sldLayoutId id="2147483704" r:id="rId9"/>
    <p:sldLayoutId id="2147483705" r:id="rId10"/>
  </p:sldLayoutIdLst>
  <p:hf hdr="0" ftr="0"/>
  <p:txStyles>
    <p:titleStyle>
      <a:lvl1pPr algn="l" rtl="0" eaLnBrk="1" fontAlgn="base" hangingPunct="1">
        <a:lnSpc>
          <a:spcPct val="83000"/>
        </a:lnSpc>
        <a:spcBef>
          <a:spcPts val="0"/>
        </a:spcBef>
        <a:spcAft>
          <a:spcPct val="0"/>
        </a:spcAft>
        <a:defRPr kumimoji="0" lang="en-US" altLang="en-US" sz="3200" b="0" i="0" u="none" strike="noStrike" kern="0" cap="none" spc="0" normalizeH="0" baseline="0" smtClean="0">
          <a:ln>
            <a:noFill/>
          </a:ln>
          <a:solidFill>
            <a:schemeClr val="accent4"/>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804" algn="l" rtl="0" eaLnBrk="1" fontAlgn="base" hangingPunct="1">
        <a:lnSpc>
          <a:spcPct val="83000"/>
        </a:lnSpc>
        <a:spcBef>
          <a:spcPct val="0"/>
        </a:spcBef>
        <a:spcAft>
          <a:spcPct val="0"/>
        </a:spcAft>
        <a:defRPr sz="1800">
          <a:solidFill>
            <a:schemeClr val="accent1"/>
          </a:solidFill>
          <a:latin typeface="Arial" charset="0"/>
        </a:defRPr>
      </a:lvl6pPr>
      <a:lvl7pPr marL="793608" algn="l" rtl="0" eaLnBrk="1" fontAlgn="base" hangingPunct="1">
        <a:lnSpc>
          <a:spcPct val="83000"/>
        </a:lnSpc>
        <a:spcBef>
          <a:spcPct val="0"/>
        </a:spcBef>
        <a:spcAft>
          <a:spcPct val="0"/>
        </a:spcAft>
        <a:defRPr sz="1800">
          <a:solidFill>
            <a:schemeClr val="accent1"/>
          </a:solidFill>
          <a:latin typeface="Arial" charset="0"/>
        </a:defRPr>
      </a:lvl7pPr>
      <a:lvl8pPr marL="1190412" algn="l" rtl="0" eaLnBrk="1" fontAlgn="base" hangingPunct="1">
        <a:lnSpc>
          <a:spcPct val="83000"/>
        </a:lnSpc>
        <a:spcBef>
          <a:spcPct val="0"/>
        </a:spcBef>
        <a:spcAft>
          <a:spcPct val="0"/>
        </a:spcAft>
        <a:defRPr sz="1800">
          <a:solidFill>
            <a:schemeClr val="accent1"/>
          </a:solidFill>
          <a:latin typeface="Arial" charset="0"/>
        </a:defRPr>
      </a:lvl8pPr>
      <a:lvl9pPr marL="1587216" algn="l" rtl="0" eaLnBrk="1" fontAlgn="base" hangingPunct="1">
        <a:lnSpc>
          <a:spcPct val="83000"/>
        </a:lnSpc>
        <a:spcBef>
          <a:spcPct val="0"/>
        </a:spcBef>
        <a:spcAft>
          <a:spcPct val="0"/>
        </a:spcAft>
        <a:defRPr sz="1800">
          <a:solidFill>
            <a:schemeClr val="accent1"/>
          </a:solidFill>
          <a:latin typeface="Arial" charset="0"/>
        </a:defRPr>
      </a:lvl9pPr>
    </p:titleStyle>
    <p:bodyStyle>
      <a:lvl1pPr marL="7938" indent="0" algn="l" rtl="0" eaLnBrk="1" fontAlgn="base" hangingPunct="1">
        <a:lnSpc>
          <a:spcPct val="100000"/>
        </a:lnSpc>
        <a:spcBef>
          <a:spcPts val="1358"/>
        </a:spcBef>
        <a:spcAft>
          <a:spcPct val="0"/>
        </a:spcAft>
        <a:buFont typeface="System Font Regular"/>
        <a:buChar char="​"/>
        <a:tabLst/>
        <a:defRPr sz="1800">
          <a:solidFill>
            <a:schemeClr val="tx2"/>
          </a:solidFill>
          <a:latin typeface="+mn-lt"/>
          <a:ea typeface="+mn-ea"/>
          <a:cs typeface="+mn-cs"/>
        </a:defRPr>
      </a:lvl1pPr>
      <a:lvl2pPr marL="241300" indent="-241300"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75" indent="-228600"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88" indent="-230188"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300" indent="-153988"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35" indent="-154313"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439" indent="-154313"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243" indent="-154313" algn="l" rtl="0" eaLnBrk="1" fontAlgn="base" hangingPunct="1">
        <a:spcBef>
          <a:spcPct val="20000"/>
        </a:spcBef>
        <a:spcAft>
          <a:spcPct val="0"/>
        </a:spcAft>
        <a:buFont typeface="Arial" charset="0"/>
        <a:buChar char="-"/>
        <a:defRPr sz="1700">
          <a:solidFill>
            <a:schemeClr val="tx1"/>
          </a:solidFill>
          <a:latin typeface="+mn-lt"/>
          <a:ea typeface="+mn-ea"/>
        </a:defRPr>
      </a:lvl8pPr>
      <a:lvl9pPr marL="2491047" indent="-154313"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608" rtl="0" eaLnBrk="1" latinLnBrk="0" hangingPunct="1">
        <a:defRPr sz="1600" kern="1200">
          <a:solidFill>
            <a:schemeClr val="tx1"/>
          </a:solidFill>
          <a:latin typeface="+mn-lt"/>
          <a:ea typeface="+mn-ea"/>
          <a:cs typeface="+mn-cs"/>
        </a:defRPr>
      </a:lvl1pPr>
      <a:lvl2pPr marL="396804" algn="l" defTabSz="793608" rtl="0" eaLnBrk="1" latinLnBrk="0" hangingPunct="1">
        <a:defRPr sz="1600" kern="1200">
          <a:solidFill>
            <a:schemeClr val="tx1"/>
          </a:solidFill>
          <a:latin typeface="+mn-lt"/>
          <a:ea typeface="+mn-ea"/>
          <a:cs typeface="+mn-cs"/>
        </a:defRPr>
      </a:lvl2pPr>
      <a:lvl3pPr marL="793608" algn="l" defTabSz="793608" rtl="0" eaLnBrk="1" latinLnBrk="0" hangingPunct="1">
        <a:defRPr sz="1600" kern="1200">
          <a:solidFill>
            <a:schemeClr val="tx1"/>
          </a:solidFill>
          <a:latin typeface="+mn-lt"/>
          <a:ea typeface="+mn-ea"/>
          <a:cs typeface="+mn-cs"/>
        </a:defRPr>
      </a:lvl3pPr>
      <a:lvl4pPr marL="1190412" algn="l" defTabSz="793608" rtl="0" eaLnBrk="1" latinLnBrk="0" hangingPunct="1">
        <a:defRPr sz="1600" kern="1200">
          <a:solidFill>
            <a:schemeClr val="tx1"/>
          </a:solidFill>
          <a:latin typeface="+mn-lt"/>
          <a:ea typeface="+mn-ea"/>
          <a:cs typeface="+mn-cs"/>
        </a:defRPr>
      </a:lvl4pPr>
      <a:lvl5pPr marL="1587216" algn="l" defTabSz="793608" rtl="0" eaLnBrk="1" latinLnBrk="0" hangingPunct="1">
        <a:defRPr sz="1600" kern="1200">
          <a:solidFill>
            <a:schemeClr val="tx1"/>
          </a:solidFill>
          <a:latin typeface="+mn-lt"/>
          <a:ea typeface="+mn-ea"/>
          <a:cs typeface="+mn-cs"/>
        </a:defRPr>
      </a:lvl5pPr>
      <a:lvl6pPr marL="1984019" algn="l" defTabSz="793608" rtl="0" eaLnBrk="1" latinLnBrk="0" hangingPunct="1">
        <a:defRPr sz="1600" kern="1200">
          <a:solidFill>
            <a:schemeClr val="tx1"/>
          </a:solidFill>
          <a:latin typeface="+mn-lt"/>
          <a:ea typeface="+mn-ea"/>
          <a:cs typeface="+mn-cs"/>
        </a:defRPr>
      </a:lvl6pPr>
      <a:lvl7pPr marL="2380823" algn="l" defTabSz="793608" rtl="0" eaLnBrk="1" latinLnBrk="0" hangingPunct="1">
        <a:defRPr sz="1600" kern="1200">
          <a:solidFill>
            <a:schemeClr val="tx1"/>
          </a:solidFill>
          <a:latin typeface="+mn-lt"/>
          <a:ea typeface="+mn-ea"/>
          <a:cs typeface="+mn-cs"/>
        </a:defRPr>
      </a:lvl7pPr>
      <a:lvl8pPr marL="2777627" algn="l" defTabSz="793608" rtl="0" eaLnBrk="1" latinLnBrk="0" hangingPunct="1">
        <a:defRPr sz="1600" kern="1200">
          <a:solidFill>
            <a:schemeClr val="tx1"/>
          </a:solidFill>
          <a:latin typeface="+mn-lt"/>
          <a:ea typeface="+mn-ea"/>
          <a:cs typeface="+mn-cs"/>
        </a:defRPr>
      </a:lvl8pPr>
      <a:lvl9pPr marL="3174431" algn="l" defTabSz="793608"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bwMode="auto">
          <a:xfrm>
            <a:off x="0" y="4851626"/>
            <a:ext cx="9144000" cy="295455"/>
          </a:xfrm>
          <a:prstGeom prst="rect">
            <a:avLst/>
          </a:prstGeom>
          <a:solidFill>
            <a:schemeClr val="accent4"/>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378"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26" name="Title"/>
          <p:cNvSpPr>
            <a:spLocks noGrp="1" noChangeArrowheads="1"/>
          </p:cNvSpPr>
          <p:nvPr>
            <p:ph type="title"/>
            <p:custDataLst>
              <p:tags r:id="rId12"/>
            </p:custDataLst>
          </p:nvPr>
        </p:nvSpPr>
        <p:spPr bwMode="gray">
          <a:xfrm>
            <a:off x="574334" y="365761"/>
            <a:ext cx="8067087" cy="51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lnSpc>
                <a:spcPct val="114000"/>
              </a:lnSpc>
              <a:spcBef>
                <a:spcPts val="271"/>
              </a:spcBef>
            </a:pPr>
            <a:r>
              <a:rPr lang="en-US" altLang="en-US"/>
              <a:t>Click to edit Master title style</a:t>
            </a:r>
            <a:endParaRPr lang="en-US" altLang="en-US" dirty="0"/>
          </a:p>
        </p:txBody>
      </p:sp>
      <p:sp>
        <p:nvSpPr>
          <p:cNvPr id="1027" name="BodyText"/>
          <p:cNvSpPr>
            <a:spLocks noGrp="1" noChangeArrowheads="1"/>
          </p:cNvSpPr>
          <p:nvPr>
            <p:ph type="body" idx="1"/>
            <p:custDataLst>
              <p:tags r:id="rId13"/>
            </p:custDataLst>
          </p:nvPr>
        </p:nvSpPr>
        <p:spPr bwMode="gray">
          <a:xfrm>
            <a:off x="574334" y="1143000"/>
            <a:ext cx="8067087" cy="348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45" name="Copyright" hidden="1"/>
          <p:cNvSpPr txBox="1">
            <a:spLocks noChangeArrowheads="1"/>
          </p:cNvSpPr>
          <p:nvPr>
            <p:custDataLst>
              <p:tags r:id="rId14"/>
            </p:custDataLst>
          </p:nvPr>
        </p:nvSpPr>
        <p:spPr bwMode="gray">
          <a:xfrm>
            <a:off x="455010" y="4900613"/>
            <a:ext cx="2758769"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600">
                <a:solidFill>
                  <a:srgbClr val="7C848A"/>
                </a:solidFill>
                <a:cs typeface="Arial" charset="0"/>
              </a:rPr>
              <a:t>© 2012 Marsh &amp; McLennan Agency, LLC</a:t>
            </a:r>
            <a:endParaRPr lang="en-US" altLang="en-US" sz="600">
              <a:solidFill>
                <a:srgbClr val="7C848A"/>
              </a:solidFill>
            </a:endParaRPr>
          </a:p>
        </p:txBody>
      </p:sp>
      <p:sp>
        <p:nvSpPr>
          <p:cNvPr id="1052" name="Date" hidden="1"/>
          <p:cNvSpPr>
            <a:spLocks noGrp="1" noChangeArrowheads="1"/>
          </p:cNvSpPr>
          <p:nvPr>
            <p:ph type="dt" sz="half" idx="2"/>
            <p:custDataLst>
              <p:tags r:id="rId15"/>
            </p:custDataLst>
          </p:nvPr>
        </p:nvSpPr>
        <p:spPr bwMode="gray">
          <a:xfrm>
            <a:off x="4058795" y="4888053"/>
            <a:ext cx="102792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nSpc>
                <a:spcPct val="100000"/>
              </a:lnSpc>
              <a:spcBef>
                <a:spcPct val="50000"/>
              </a:spcBef>
              <a:defRPr sz="600">
                <a:solidFill>
                  <a:srgbClr val="7C848A"/>
                </a:solidFill>
                <a:cs typeface="Arial" charset="0"/>
              </a:defRPr>
            </a:lvl1pPr>
          </a:lstStyle>
          <a:p>
            <a:fld id="{D200D4EE-3B1B-499B-BA64-790AF9F081E3}" type="datetime4">
              <a:rPr lang="en-US" altLang="en-US" smtClean="0"/>
              <a:pPr/>
              <a:t>May 10, 2021</a:t>
            </a:fld>
            <a:endParaRPr lang="en-US" altLang="en-US"/>
          </a:p>
        </p:txBody>
      </p:sp>
      <p:sp>
        <p:nvSpPr>
          <p:cNvPr id="10" name="Business"/>
          <p:cNvSpPr txBox="1">
            <a:spLocks noChangeArrowheads="1"/>
          </p:cNvSpPr>
          <p:nvPr userDrawn="1">
            <p:custDataLst>
              <p:tags r:id="rId16"/>
            </p:custDataLst>
          </p:nvPr>
        </p:nvSpPr>
        <p:spPr bwMode="gray">
          <a:xfrm>
            <a:off x="432337" y="4962064"/>
            <a:ext cx="2751212"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l">
              <a:lnSpc>
                <a:spcPct val="100000"/>
              </a:lnSpc>
              <a:spcBef>
                <a:spcPct val="50000"/>
              </a:spcBef>
            </a:pPr>
            <a:r>
              <a:rPr lang="en-US" altLang="en-US" sz="700" dirty="0">
                <a:solidFill>
                  <a:schemeClr val="bg1"/>
                </a:solidFill>
              </a:rPr>
              <a:t>Client Name</a:t>
            </a:r>
          </a:p>
        </p:txBody>
      </p:sp>
      <p:sp>
        <p:nvSpPr>
          <p:cNvPr id="12" name="SlideNumber"/>
          <p:cNvSpPr txBox="1">
            <a:spLocks noChangeArrowheads="1"/>
          </p:cNvSpPr>
          <p:nvPr userDrawn="1">
            <p:custDataLst>
              <p:tags r:id="rId17"/>
            </p:custDataLst>
          </p:nvPr>
        </p:nvSpPr>
        <p:spPr bwMode="gray">
          <a:xfrm>
            <a:off x="8519051" y="4945932"/>
            <a:ext cx="191104"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fontAlgn="base">
              <a:lnSpc>
                <a:spcPct val="100000"/>
              </a:lnSpc>
              <a:spcBef>
                <a:spcPct val="0"/>
              </a:spcBef>
              <a:spcAft>
                <a:spcPct val="0"/>
              </a:spcAft>
              <a:defRPr sz="600" kern="1200" baseline="0">
                <a:solidFill>
                  <a:schemeClr val="bg1"/>
                </a:solidFill>
                <a:latin typeface="Arial" charset="0"/>
                <a:ea typeface="+mn-ea"/>
                <a:cs typeface="+mn-cs"/>
              </a:defRPr>
            </a:lvl1pPr>
            <a:lvl2pPr marL="396804" algn="ctr" rtl="0" fontAlgn="base">
              <a:lnSpc>
                <a:spcPct val="86000"/>
              </a:lnSpc>
              <a:spcBef>
                <a:spcPct val="0"/>
              </a:spcBef>
              <a:spcAft>
                <a:spcPct val="0"/>
              </a:spcAft>
              <a:defRPr sz="1700" kern="1200">
                <a:solidFill>
                  <a:schemeClr val="tx1"/>
                </a:solidFill>
                <a:latin typeface="Arial" charset="0"/>
                <a:ea typeface="+mn-ea"/>
                <a:cs typeface="+mn-cs"/>
              </a:defRPr>
            </a:lvl2pPr>
            <a:lvl3pPr marL="793608" algn="ctr" rtl="0" fontAlgn="base">
              <a:lnSpc>
                <a:spcPct val="86000"/>
              </a:lnSpc>
              <a:spcBef>
                <a:spcPct val="0"/>
              </a:spcBef>
              <a:spcAft>
                <a:spcPct val="0"/>
              </a:spcAft>
              <a:defRPr sz="1700" kern="1200">
                <a:solidFill>
                  <a:schemeClr val="tx1"/>
                </a:solidFill>
                <a:latin typeface="Arial" charset="0"/>
                <a:ea typeface="+mn-ea"/>
                <a:cs typeface="+mn-cs"/>
              </a:defRPr>
            </a:lvl3pPr>
            <a:lvl4pPr marL="1190412" algn="ctr" rtl="0" fontAlgn="base">
              <a:lnSpc>
                <a:spcPct val="86000"/>
              </a:lnSpc>
              <a:spcBef>
                <a:spcPct val="0"/>
              </a:spcBef>
              <a:spcAft>
                <a:spcPct val="0"/>
              </a:spcAft>
              <a:defRPr sz="1700" kern="1200">
                <a:solidFill>
                  <a:schemeClr val="tx1"/>
                </a:solidFill>
                <a:latin typeface="Arial" charset="0"/>
                <a:ea typeface="+mn-ea"/>
                <a:cs typeface="+mn-cs"/>
              </a:defRPr>
            </a:lvl4pPr>
            <a:lvl5pPr marL="1587216" algn="ctr" rtl="0" fontAlgn="base">
              <a:lnSpc>
                <a:spcPct val="86000"/>
              </a:lnSpc>
              <a:spcBef>
                <a:spcPct val="0"/>
              </a:spcBef>
              <a:spcAft>
                <a:spcPct val="0"/>
              </a:spcAft>
              <a:defRPr sz="1700" kern="1200">
                <a:solidFill>
                  <a:schemeClr val="tx1"/>
                </a:solidFill>
                <a:latin typeface="Arial" charset="0"/>
                <a:ea typeface="+mn-ea"/>
                <a:cs typeface="+mn-cs"/>
              </a:defRPr>
            </a:lvl5pPr>
            <a:lvl6pPr marL="1984019" algn="l" defTabSz="793608" rtl="0" eaLnBrk="1" latinLnBrk="0" hangingPunct="1">
              <a:defRPr sz="1700" kern="1200">
                <a:solidFill>
                  <a:schemeClr val="tx1"/>
                </a:solidFill>
                <a:latin typeface="Arial" charset="0"/>
                <a:ea typeface="+mn-ea"/>
                <a:cs typeface="+mn-cs"/>
              </a:defRPr>
            </a:lvl6pPr>
            <a:lvl7pPr marL="2380823" algn="l" defTabSz="793608" rtl="0" eaLnBrk="1" latinLnBrk="0" hangingPunct="1">
              <a:defRPr sz="1700" kern="1200">
                <a:solidFill>
                  <a:schemeClr val="tx1"/>
                </a:solidFill>
                <a:latin typeface="Arial" charset="0"/>
                <a:ea typeface="+mn-ea"/>
                <a:cs typeface="+mn-cs"/>
              </a:defRPr>
            </a:lvl7pPr>
            <a:lvl8pPr marL="2777627" algn="l" defTabSz="793608" rtl="0" eaLnBrk="1" latinLnBrk="0" hangingPunct="1">
              <a:defRPr sz="1700" kern="1200">
                <a:solidFill>
                  <a:schemeClr val="tx1"/>
                </a:solidFill>
                <a:latin typeface="Arial" charset="0"/>
                <a:ea typeface="+mn-ea"/>
                <a:cs typeface="+mn-cs"/>
              </a:defRPr>
            </a:lvl8pPr>
            <a:lvl9pPr marL="3174431" algn="l" defTabSz="793608" rtl="0" eaLnBrk="1" latinLnBrk="0" hangingPunct="1">
              <a:defRPr sz="1700" kern="1200">
                <a:solidFill>
                  <a:schemeClr val="tx1"/>
                </a:solidFill>
                <a:latin typeface="Arial" charset="0"/>
                <a:ea typeface="+mn-ea"/>
                <a:cs typeface="+mn-cs"/>
              </a:defRPr>
            </a:lvl9pPr>
          </a:lstStyle>
          <a:p>
            <a:fld id="{C5FB65BA-10F3-495F-A5EA-28E2F14FDA6C}" type="slidenum">
              <a:rPr lang="en-US" altLang="en-US" sz="600" smtClean="0"/>
              <a:pPr/>
              <a:t>‹#›</a:t>
            </a:fld>
            <a:endParaRPr lang="en-US" altLang="en-US" sz="600" dirty="0"/>
          </a:p>
        </p:txBody>
      </p:sp>
    </p:spTree>
    <p:extLst>
      <p:ext uri="{BB962C8B-B14F-4D97-AF65-F5344CB8AC3E}">
        <p14:creationId xmlns:p14="http://schemas.microsoft.com/office/powerpoint/2010/main" val="291662492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hf hdr="0" ftr="0"/>
  <p:txStyles>
    <p:titleStyle>
      <a:lvl1pPr algn="l" rtl="0" eaLnBrk="1" fontAlgn="base" hangingPunct="1">
        <a:lnSpc>
          <a:spcPct val="83000"/>
        </a:lnSpc>
        <a:spcBef>
          <a:spcPts val="0"/>
        </a:spcBef>
        <a:spcAft>
          <a:spcPct val="0"/>
        </a:spcAft>
        <a:defRPr kumimoji="0" lang="en-US" altLang="en-US" sz="3200" b="0" i="0" u="none" strike="noStrike" kern="0" cap="none" spc="0" normalizeH="0" baseline="0" smtClean="0">
          <a:ln>
            <a:noFill/>
          </a:ln>
          <a:solidFill>
            <a:schemeClr val="accent4"/>
          </a:solidFill>
          <a:effectLst/>
          <a:uLnTx/>
          <a:uFillTx/>
          <a:latin typeface="+mj-lt"/>
          <a:ea typeface="+mj-ea"/>
          <a:cs typeface="+mj-cs"/>
        </a:defRPr>
      </a:lvl1pPr>
      <a:lvl2pPr algn="l" rtl="0" eaLnBrk="1" fontAlgn="base" hangingPunct="1">
        <a:lnSpc>
          <a:spcPct val="83000"/>
        </a:lnSpc>
        <a:spcBef>
          <a:spcPct val="0"/>
        </a:spcBef>
        <a:spcAft>
          <a:spcPct val="0"/>
        </a:spcAft>
        <a:defRPr sz="1800">
          <a:solidFill>
            <a:schemeClr val="accent1"/>
          </a:solidFill>
          <a:latin typeface="Arial" charset="0"/>
        </a:defRPr>
      </a:lvl2pPr>
      <a:lvl3pPr algn="l" rtl="0" eaLnBrk="1" fontAlgn="base" hangingPunct="1">
        <a:lnSpc>
          <a:spcPct val="83000"/>
        </a:lnSpc>
        <a:spcBef>
          <a:spcPct val="0"/>
        </a:spcBef>
        <a:spcAft>
          <a:spcPct val="0"/>
        </a:spcAft>
        <a:defRPr sz="1800">
          <a:solidFill>
            <a:schemeClr val="accent1"/>
          </a:solidFill>
          <a:latin typeface="Arial" charset="0"/>
        </a:defRPr>
      </a:lvl3pPr>
      <a:lvl4pPr algn="l" rtl="0" eaLnBrk="1" fontAlgn="base" hangingPunct="1">
        <a:lnSpc>
          <a:spcPct val="83000"/>
        </a:lnSpc>
        <a:spcBef>
          <a:spcPct val="0"/>
        </a:spcBef>
        <a:spcAft>
          <a:spcPct val="0"/>
        </a:spcAft>
        <a:defRPr sz="1800">
          <a:solidFill>
            <a:schemeClr val="accent1"/>
          </a:solidFill>
          <a:latin typeface="Arial" charset="0"/>
        </a:defRPr>
      </a:lvl4pPr>
      <a:lvl5pPr algn="l" rtl="0" eaLnBrk="1" fontAlgn="base" hangingPunct="1">
        <a:lnSpc>
          <a:spcPct val="83000"/>
        </a:lnSpc>
        <a:spcBef>
          <a:spcPct val="0"/>
        </a:spcBef>
        <a:spcAft>
          <a:spcPct val="0"/>
        </a:spcAft>
        <a:defRPr sz="1800">
          <a:solidFill>
            <a:schemeClr val="accent1"/>
          </a:solidFill>
          <a:latin typeface="Arial" charset="0"/>
        </a:defRPr>
      </a:lvl5pPr>
      <a:lvl6pPr marL="396794" algn="l" rtl="0" eaLnBrk="1" fontAlgn="base" hangingPunct="1">
        <a:lnSpc>
          <a:spcPct val="83000"/>
        </a:lnSpc>
        <a:spcBef>
          <a:spcPct val="0"/>
        </a:spcBef>
        <a:spcAft>
          <a:spcPct val="0"/>
        </a:spcAft>
        <a:defRPr sz="1800">
          <a:solidFill>
            <a:schemeClr val="accent1"/>
          </a:solidFill>
          <a:latin typeface="Arial" charset="0"/>
        </a:defRPr>
      </a:lvl6pPr>
      <a:lvl7pPr marL="793589" algn="l" rtl="0" eaLnBrk="1" fontAlgn="base" hangingPunct="1">
        <a:lnSpc>
          <a:spcPct val="83000"/>
        </a:lnSpc>
        <a:spcBef>
          <a:spcPct val="0"/>
        </a:spcBef>
        <a:spcAft>
          <a:spcPct val="0"/>
        </a:spcAft>
        <a:defRPr sz="1800">
          <a:solidFill>
            <a:schemeClr val="accent1"/>
          </a:solidFill>
          <a:latin typeface="Arial" charset="0"/>
        </a:defRPr>
      </a:lvl7pPr>
      <a:lvl8pPr marL="1190382" algn="l" rtl="0" eaLnBrk="1" fontAlgn="base" hangingPunct="1">
        <a:lnSpc>
          <a:spcPct val="83000"/>
        </a:lnSpc>
        <a:spcBef>
          <a:spcPct val="0"/>
        </a:spcBef>
        <a:spcAft>
          <a:spcPct val="0"/>
        </a:spcAft>
        <a:defRPr sz="1800">
          <a:solidFill>
            <a:schemeClr val="accent1"/>
          </a:solidFill>
          <a:latin typeface="Arial" charset="0"/>
        </a:defRPr>
      </a:lvl8pPr>
      <a:lvl9pPr marL="1587176" algn="l" rtl="0" eaLnBrk="1" fontAlgn="base" hangingPunct="1">
        <a:lnSpc>
          <a:spcPct val="83000"/>
        </a:lnSpc>
        <a:spcBef>
          <a:spcPct val="0"/>
        </a:spcBef>
        <a:spcAft>
          <a:spcPct val="0"/>
        </a:spcAft>
        <a:defRPr sz="1800">
          <a:solidFill>
            <a:schemeClr val="accent1"/>
          </a:solidFill>
          <a:latin typeface="Arial" charset="0"/>
        </a:defRPr>
      </a:lvl9pPr>
    </p:titleStyle>
    <p:bodyStyle>
      <a:lvl1pPr marL="7938" indent="0" algn="l" rtl="0" eaLnBrk="1" fontAlgn="base" hangingPunct="1">
        <a:lnSpc>
          <a:spcPct val="100000"/>
        </a:lnSpc>
        <a:spcBef>
          <a:spcPts val="1358"/>
        </a:spcBef>
        <a:spcAft>
          <a:spcPct val="0"/>
        </a:spcAft>
        <a:buFont typeface="System Font Regular"/>
        <a:buChar char="​"/>
        <a:tabLst/>
        <a:defRPr sz="1800">
          <a:solidFill>
            <a:schemeClr val="tx2"/>
          </a:solidFill>
          <a:latin typeface="+mn-lt"/>
          <a:ea typeface="+mn-ea"/>
          <a:cs typeface="+mn-cs"/>
        </a:defRPr>
      </a:lvl1pPr>
      <a:lvl2pPr marL="241294" indent="-241294"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61" indent="-228594"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65" indent="-230183"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269" indent="-153984"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03" indent="-154310"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396" indent="-154310"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191" indent="-154310" algn="l" rtl="0" eaLnBrk="1" fontAlgn="base" hangingPunct="1">
        <a:spcBef>
          <a:spcPct val="20000"/>
        </a:spcBef>
        <a:spcAft>
          <a:spcPct val="0"/>
        </a:spcAft>
        <a:buFont typeface="Arial" charset="0"/>
        <a:buChar char="-"/>
        <a:defRPr sz="1700">
          <a:solidFill>
            <a:schemeClr val="tx1"/>
          </a:solidFill>
          <a:latin typeface="+mn-lt"/>
          <a:ea typeface="+mn-ea"/>
        </a:defRPr>
      </a:lvl8pPr>
      <a:lvl9pPr marL="2490985" indent="-154310" algn="l" rtl="0" eaLnBrk="1" fontAlgn="base" hangingPunct="1">
        <a:spcBef>
          <a:spcPct val="20000"/>
        </a:spcBef>
        <a:spcAft>
          <a:spcPct val="0"/>
        </a:spcAft>
        <a:buFont typeface="Arial" charset="0"/>
        <a:buChar char="-"/>
        <a:defRPr sz="1700">
          <a:solidFill>
            <a:schemeClr val="tx1"/>
          </a:solidFill>
          <a:latin typeface="+mn-lt"/>
          <a:ea typeface="+mn-ea"/>
        </a:defRPr>
      </a:lvl9pPr>
    </p:bodyStyle>
    <p:otherStyle>
      <a:defPPr>
        <a:defRPr lang="en-US"/>
      </a:defPPr>
      <a:lvl1pPr marL="0" algn="l" defTabSz="793589" rtl="0" eaLnBrk="1" latinLnBrk="0" hangingPunct="1">
        <a:defRPr sz="1600" kern="1200">
          <a:solidFill>
            <a:schemeClr val="tx1"/>
          </a:solidFill>
          <a:latin typeface="+mn-lt"/>
          <a:ea typeface="+mn-ea"/>
          <a:cs typeface="+mn-cs"/>
        </a:defRPr>
      </a:lvl1pPr>
      <a:lvl2pPr marL="396794" algn="l" defTabSz="793589" rtl="0" eaLnBrk="1" latinLnBrk="0" hangingPunct="1">
        <a:defRPr sz="1600" kern="1200">
          <a:solidFill>
            <a:schemeClr val="tx1"/>
          </a:solidFill>
          <a:latin typeface="+mn-lt"/>
          <a:ea typeface="+mn-ea"/>
          <a:cs typeface="+mn-cs"/>
        </a:defRPr>
      </a:lvl2pPr>
      <a:lvl3pPr marL="793589" algn="l" defTabSz="793589" rtl="0" eaLnBrk="1" latinLnBrk="0" hangingPunct="1">
        <a:defRPr sz="1600" kern="1200">
          <a:solidFill>
            <a:schemeClr val="tx1"/>
          </a:solidFill>
          <a:latin typeface="+mn-lt"/>
          <a:ea typeface="+mn-ea"/>
          <a:cs typeface="+mn-cs"/>
        </a:defRPr>
      </a:lvl3pPr>
      <a:lvl4pPr marL="1190382" algn="l" defTabSz="793589" rtl="0" eaLnBrk="1" latinLnBrk="0" hangingPunct="1">
        <a:defRPr sz="1600" kern="1200">
          <a:solidFill>
            <a:schemeClr val="tx1"/>
          </a:solidFill>
          <a:latin typeface="+mn-lt"/>
          <a:ea typeface="+mn-ea"/>
          <a:cs typeface="+mn-cs"/>
        </a:defRPr>
      </a:lvl4pPr>
      <a:lvl5pPr marL="1587176" algn="l" defTabSz="793589" rtl="0" eaLnBrk="1" latinLnBrk="0" hangingPunct="1">
        <a:defRPr sz="1600" kern="1200">
          <a:solidFill>
            <a:schemeClr val="tx1"/>
          </a:solidFill>
          <a:latin typeface="+mn-lt"/>
          <a:ea typeface="+mn-ea"/>
          <a:cs typeface="+mn-cs"/>
        </a:defRPr>
      </a:lvl5pPr>
      <a:lvl6pPr marL="1983970" algn="l" defTabSz="793589" rtl="0" eaLnBrk="1" latinLnBrk="0" hangingPunct="1">
        <a:defRPr sz="1600" kern="1200">
          <a:solidFill>
            <a:schemeClr val="tx1"/>
          </a:solidFill>
          <a:latin typeface="+mn-lt"/>
          <a:ea typeface="+mn-ea"/>
          <a:cs typeface="+mn-cs"/>
        </a:defRPr>
      </a:lvl6pPr>
      <a:lvl7pPr marL="2380763" algn="l" defTabSz="793589" rtl="0" eaLnBrk="1" latinLnBrk="0" hangingPunct="1">
        <a:defRPr sz="1600" kern="1200">
          <a:solidFill>
            <a:schemeClr val="tx1"/>
          </a:solidFill>
          <a:latin typeface="+mn-lt"/>
          <a:ea typeface="+mn-ea"/>
          <a:cs typeface="+mn-cs"/>
        </a:defRPr>
      </a:lvl7pPr>
      <a:lvl8pPr marL="2777558" algn="l" defTabSz="793589" rtl="0" eaLnBrk="1" latinLnBrk="0" hangingPunct="1">
        <a:defRPr sz="1600" kern="1200">
          <a:solidFill>
            <a:schemeClr val="tx1"/>
          </a:solidFill>
          <a:latin typeface="+mn-lt"/>
          <a:ea typeface="+mn-ea"/>
          <a:cs typeface="+mn-cs"/>
        </a:defRPr>
      </a:lvl8pPr>
      <a:lvl9pPr marL="3174352" algn="l" defTabSz="7935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3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39.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40.xml"/><Relationship Id="rId5" Type="http://schemas.openxmlformats.org/officeDocument/2006/relationships/hyperlink" Target="http://www.cdc.gov/coronavirus/2019-ncov/prevent-getting-sick/diy-cloth-face-coverings.html" TargetMode="Externa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41.xml"/><Relationship Id="rId5" Type="http://schemas.openxmlformats.org/officeDocument/2006/relationships/hyperlink" Target="http://www.cdc.gov/coronavirus/2019-ncov/prevent-getting-sick/diy-cloth-face-coverings.html" TargetMode="Externa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2.xml"/><Relationship Id="rId5" Type="http://schemas.openxmlformats.org/officeDocument/2006/relationships/hyperlink" Target="http://www.cdc.gov/coronavirus/2019-ncov/prevent-getting-sick/diy-cloth-face-coverings.html" TargetMode="Externa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43.xml"/><Relationship Id="rId4" Type="http://schemas.openxmlformats.org/officeDocument/2006/relationships/hyperlink" Target="http://www.cdc.gov/handwashing/when-how-handwashing.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jpe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hyperlink" Target="https://www.cdc.gov/coronavirus/2019-ncov/hcp/faq.html#Transmissi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6.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8.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cdc.gov/coronavirus/2019-ncov/symptoms-testing/symptoms.html?CDC_AA_refVal=https://www.cdc.gov/coronavirus/2019-ncov/about/symptoms.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s://www.cdph.ca.gov/programs/cid/dcdc/pages/immunization/ncov2019.aspx" TargetMode="External"/><Relationship Id="rId5" Type="http://schemas.openxmlformats.org/officeDocument/2006/relationships/hyperlink" Target="https://www.projectbaseline.com/study/covid-19/" TargetMode="External"/><Relationship Id="rId4" Type="http://schemas.openxmlformats.org/officeDocument/2006/relationships/hyperlink" Target="https://blog.verily.com/2020/03/california-opens-two-new-community_23.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15.xml"/><Relationship Id="rId6" Type="http://schemas.openxmlformats.org/officeDocument/2006/relationships/hyperlink" Target="https://www.cdc.gov/coronavirus/2019-ncov/vaccines/vaccine-benefits.html?CDC_AA_refVal=https://www.cdc.gov/coronavirus/2019-ncov/vaccines/about-vaccines/vaccine-benefits.html" TargetMode="External"/><Relationship Id="rId5" Type="http://schemas.openxmlformats.org/officeDocument/2006/relationships/hyperlink" Target="https://www.vaccines.gov/" TargetMode="External"/><Relationship Id="rId4" Type="http://schemas.openxmlformats.org/officeDocument/2006/relationships/hyperlink" Target="https://www.cdc.gov/coronavirus/2019-ncov/vaccines/different-vaccines.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6.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jpe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www.mhanational.org/"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www.empowerwork.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0.jpe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3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36.xml"/><Relationship Id="rId5" Type="http://schemas.openxmlformats.org/officeDocument/2006/relationships/hyperlink" Target="https://www.cdc.gov/coronavirus/2019-ncov/symptoms-testing/symptoms.html"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PresentationTitle"/>
          <p:cNvSpPr>
            <a:spLocks noGrp="1" noChangeArrowheads="1"/>
          </p:cNvSpPr>
          <p:nvPr>
            <p:ph type="ctrTitle"/>
            <p:custDataLst>
              <p:tags r:id="rId2"/>
            </p:custDataLst>
          </p:nvPr>
        </p:nvSpPr>
        <p:spPr>
          <a:xfrm>
            <a:off x="685800" y="2221992"/>
            <a:ext cx="4194482" cy="397032"/>
          </a:xfrm>
        </p:spPr>
        <p:txBody>
          <a:bodyPr lIns="0"/>
          <a:lstStyle/>
          <a:p>
            <a:r>
              <a:rPr lang="en-US" altLang="en-US" dirty="0">
                <a:solidFill>
                  <a:schemeClr val="tx2"/>
                </a:solidFill>
              </a:rPr>
              <a:t>The Way Forward </a:t>
            </a:r>
          </a:p>
        </p:txBody>
      </p:sp>
      <p:sp>
        <p:nvSpPr>
          <p:cNvPr id="8" name="Date"/>
          <p:cNvSpPr>
            <a:spLocks noGrp="1" noChangeArrowheads="1"/>
          </p:cNvSpPr>
          <p:nvPr>
            <p:ph type="subTitle" sz="quarter" idx="1"/>
            <p:custDataLst>
              <p:tags r:id="rId3"/>
            </p:custDataLst>
          </p:nvPr>
        </p:nvSpPr>
        <p:spPr>
          <a:xfrm>
            <a:off x="685801" y="2843784"/>
            <a:ext cx="4194482" cy="510909"/>
          </a:xfrm>
        </p:spPr>
        <p:txBody>
          <a:bodyPr/>
          <a:lstStyle/>
          <a:p>
            <a:pPr>
              <a:spcBef>
                <a:spcPts val="0"/>
              </a:spcBef>
            </a:pPr>
            <a:r>
              <a:rPr lang="en-US" altLang="en-US" sz="2000" dirty="0"/>
              <a:t>Protocols &amp; Information to Support our Employees </a:t>
            </a:r>
          </a:p>
        </p:txBody>
      </p:sp>
      <p:sp>
        <p:nvSpPr>
          <p:cNvPr id="5" name="Text Placeholder 4"/>
          <p:cNvSpPr>
            <a:spLocks noGrp="1"/>
          </p:cNvSpPr>
          <p:nvPr>
            <p:ph type="body" sz="quarter" idx="10"/>
          </p:nvPr>
        </p:nvSpPr>
        <p:spPr/>
        <p:txBody>
          <a:bodyPr/>
          <a:lstStyle/>
          <a:p>
            <a:endParaRPr lang="en-US"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736062"/>
            <a:ext cx="3054835" cy="647064"/>
          </a:xfrm>
          <a:prstGeom prst="rect">
            <a:avLst/>
          </a:prstGeom>
        </p:spPr>
      </p:pic>
      <p:sp>
        <p:nvSpPr>
          <p:cNvPr id="6" name="Rectangle 5"/>
          <p:cNvSpPr/>
          <p:nvPr/>
        </p:nvSpPr>
        <p:spPr bwMode="auto">
          <a:xfrm>
            <a:off x="0" y="4849566"/>
            <a:ext cx="9144000" cy="295455"/>
          </a:xfrm>
          <a:prstGeom prst="rect">
            <a:avLst/>
          </a:prstGeom>
          <a:solidFill>
            <a:schemeClr val="accent4"/>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0821" y="1571423"/>
            <a:ext cx="2282292" cy="2282292"/>
          </a:xfrm>
          <a:prstGeom prst="rect">
            <a:avLst/>
          </a:prstGeom>
        </p:spPr>
      </p:pic>
      <p:sp>
        <p:nvSpPr>
          <p:cNvPr id="8" name="Title 7"/>
          <p:cNvSpPr>
            <a:spLocks noGrp="1"/>
          </p:cNvSpPr>
          <p:nvPr>
            <p:ph type="title"/>
          </p:nvPr>
        </p:nvSpPr>
        <p:spPr/>
        <p:txBody>
          <a:bodyPr/>
          <a:lstStyle/>
          <a:p>
            <a:r>
              <a:rPr lang="en-US" dirty="0"/>
              <a:t>Who can return to the workplace?</a:t>
            </a:r>
          </a:p>
        </p:txBody>
      </p:sp>
      <p:sp>
        <p:nvSpPr>
          <p:cNvPr id="5133" name="Rectangle 13"/>
          <p:cNvSpPr>
            <a:spLocks noGrp="1" noChangeArrowheads="1"/>
          </p:cNvSpPr>
          <p:nvPr>
            <p:ph idx="1"/>
          </p:nvPr>
        </p:nvSpPr>
        <p:spPr>
          <a:xfrm>
            <a:off x="576072" y="1143000"/>
            <a:ext cx="5619362" cy="3786203"/>
          </a:xfrm>
          <a:prstGeom prst="rect">
            <a:avLst/>
          </a:prstGeom>
        </p:spPr>
        <p:txBody>
          <a:bodyPr>
            <a:noAutofit/>
          </a:bodyPr>
          <a:lstStyle/>
          <a:p>
            <a:pPr lvl="1"/>
            <a:r>
              <a:rPr lang="en-US" dirty="0"/>
              <a:t>Employees with COVID-19 symptoms shall not return to work until: </a:t>
            </a:r>
          </a:p>
          <a:p>
            <a:pPr lvl="2"/>
            <a:r>
              <a:rPr lang="en-US" dirty="0"/>
              <a:t>At least 24 hours have passed since a fever of 100.4 or higher has resolved without the use of fever-reducing medications; </a:t>
            </a:r>
          </a:p>
          <a:p>
            <a:pPr lvl="2"/>
            <a:r>
              <a:rPr lang="en-US" dirty="0"/>
              <a:t>COVID-19 symptoms have improved; and </a:t>
            </a:r>
          </a:p>
          <a:p>
            <a:pPr lvl="2"/>
            <a:r>
              <a:rPr lang="en-US" dirty="0"/>
              <a:t>At least 10 days have passed since COVID-19 symptoms first appeared. </a:t>
            </a:r>
          </a:p>
          <a:p>
            <a:pPr lvl="1"/>
            <a:r>
              <a:rPr lang="en-US" dirty="0"/>
              <a:t>Employees who tested positive but never developed COVID-19 symptoms shall not return to work until a minimum of 10 days have passed since the date of specimen collection of their first positive COVID-19 test.</a:t>
            </a:r>
            <a:endParaRPr lang="en-US" altLang="en-US" dirty="0"/>
          </a:p>
        </p:txBody>
      </p:sp>
    </p:spTree>
    <p:custDataLst>
      <p:tags r:id="rId1"/>
    </p:custDataLst>
    <p:extLst>
      <p:ext uri="{BB962C8B-B14F-4D97-AF65-F5344CB8AC3E}">
        <p14:creationId xmlns:p14="http://schemas.microsoft.com/office/powerpoint/2010/main" val="313569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696" y="2003791"/>
            <a:ext cx="2645504" cy="2645504"/>
          </a:xfrm>
          <a:prstGeom prst="rect">
            <a:avLst/>
          </a:prstGeom>
        </p:spPr>
      </p:pic>
      <p:sp>
        <p:nvSpPr>
          <p:cNvPr id="8" name="Title 7"/>
          <p:cNvSpPr>
            <a:spLocks noGrp="1"/>
          </p:cNvSpPr>
          <p:nvPr>
            <p:ph type="title"/>
          </p:nvPr>
        </p:nvSpPr>
        <p:spPr/>
        <p:txBody>
          <a:bodyPr/>
          <a:lstStyle/>
          <a:p>
            <a:r>
              <a:rPr lang="en-US" dirty="0"/>
              <a:t>Employee health-check </a:t>
            </a:r>
            <a:r>
              <a:rPr lang="en-US" dirty="0">
                <a:solidFill>
                  <a:srgbClr val="FF0000"/>
                </a:solidFill>
              </a:rPr>
              <a:t>(no temp checks)</a:t>
            </a:r>
          </a:p>
        </p:txBody>
      </p:sp>
      <p:sp>
        <p:nvSpPr>
          <p:cNvPr id="5133" name="Rectangle 13"/>
          <p:cNvSpPr>
            <a:spLocks noGrp="1" noChangeArrowheads="1"/>
          </p:cNvSpPr>
          <p:nvPr>
            <p:ph idx="1"/>
          </p:nvPr>
        </p:nvSpPr>
        <p:spPr>
          <a:xfrm>
            <a:off x="574335" y="1143000"/>
            <a:ext cx="5012650" cy="3482716"/>
          </a:xfrm>
          <a:prstGeom prst="rect">
            <a:avLst/>
          </a:prstGeom>
        </p:spPr>
        <p:txBody>
          <a:bodyPr>
            <a:noAutofit/>
          </a:bodyPr>
          <a:lstStyle/>
          <a:p>
            <a:pPr marL="0" lvl="1" indent="0">
              <a:spcBef>
                <a:spcPts val="0"/>
              </a:spcBef>
              <a:buNone/>
            </a:pPr>
            <a:r>
              <a:rPr lang="en-US" altLang="en-US" sz="1800" b="1" dirty="0"/>
              <a:t>Will </a:t>
            </a:r>
            <a:r>
              <a:rPr lang="en-US" altLang="en-US" sz="1800" b="1" dirty="0">
                <a:solidFill>
                  <a:srgbClr val="FF0000"/>
                </a:solidFill>
              </a:rPr>
              <a:t>Client Name </a:t>
            </a:r>
            <a:r>
              <a:rPr lang="en-US" altLang="en-US" sz="1800" b="1" dirty="0"/>
              <a:t>monitor my health?</a:t>
            </a:r>
          </a:p>
          <a:p>
            <a:pPr marL="228600" lvl="1" indent="-228600"/>
            <a:r>
              <a:rPr lang="en-US" altLang="en-US" dirty="0"/>
              <a:t>At this time, there will be no form of employee medical screenings, such as temperature checks. </a:t>
            </a:r>
          </a:p>
          <a:p>
            <a:pPr marL="228600" lvl="1" indent="-228600"/>
            <a:r>
              <a:rPr lang="en-US" altLang="en-US" dirty="0"/>
              <a:t>You are encouraged to self-monitor.</a:t>
            </a:r>
          </a:p>
          <a:p>
            <a:pPr marL="228600" lvl="1" indent="-228600"/>
            <a:r>
              <a:rPr lang="en-US" dirty="0"/>
              <a:t>Evaluate your own symptoms before reporting to work. </a:t>
            </a:r>
          </a:p>
          <a:p>
            <a:pPr lvl="2"/>
            <a:r>
              <a:rPr lang="en-US" dirty="0"/>
              <a:t>Stay home if you are sick and call your </a:t>
            </a:r>
            <a:r>
              <a:rPr lang="en-US" dirty="0">
                <a:solidFill>
                  <a:srgbClr val="FF0000"/>
                </a:solidFill>
              </a:rPr>
              <a:t>HR, manager/ supervisor</a:t>
            </a:r>
            <a:r>
              <a:rPr lang="en-US" dirty="0"/>
              <a:t> to let them know</a:t>
            </a:r>
            <a:r>
              <a:rPr lang="en-US" dirty="0">
                <a:solidFill>
                  <a:schemeClr val="accent3"/>
                </a:solidFill>
              </a:rPr>
              <a:t>. </a:t>
            </a:r>
            <a:endParaRPr lang="en-US" altLang="en-US" dirty="0">
              <a:solidFill>
                <a:schemeClr val="accent3"/>
              </a:solidFill>
            </a:endParaRPr>
          </a:p>
        </p:txBody>
      </p:sp>
    </p:spTree>
    <p:custDataLst>
      <p:tags r:id="rId1"/>
    </p:custDataLst>
    <p:extLst>
      <p:ext uri="{BB962C8B-B14F-4D97-AF65-F5344CB8AC3E}">
        <p14:creationId xmlns:p14="http://schemas.microsoft.com/office/powerpoint/2010/main" val="396168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496" y="1980212"/>
            <a:ext cx="2645504" cy="2645504"/>
          </a:xfrm>
          <a:prstGeom prst="rect">
            <a:avLst/>
          </a:prstGeom>
        </p:spPr>
      </p:pic>
      <p:sp>
        <p:nvSpPr>
          <p:cNvPr id="8" name="Title 7"/>
          <p:cNvSpPr>
            <a:spLocks noGrp="1"/>
          </p:cNvSpPr>
          <p:nvPr>
            <p:ph type="title"/>
          </p:nvPr>
        </p:nvSpPr>
        <p:spPr/>
        <p:txBody>
          <a:bodyPr/>
          <a:lstStyle/>
          <a:p>
            <a:r>
              <a:rPr lang="en-US" dirty="0"/>
              <a:t>Employee health-check </a:t>
            </a:r>
            <a:r>
              <a:rPr lang="en-US" dirty="0">
                <a:solidFill>
                  <a:srgbClr val="FF0000"/>
                </a:solidFill>
              </a:rPr>
              <a:t>(temp checks)</a:t>
            </a:r>
          </a:p>
        </p:txBody>
      </p:sp>
      <p:sp>
        <p:nvSpPr>
          <p:cNvPr id="5133" name="Rectangle 13"/>
          <p:cNvSpPr>
            <a:spLocks noGrp="1" noChangeArrowheads="1"/>
          </p:cNvSpPr>
          <p:nvPr>
            <p:ph idx="1"/>
          </p:nvPr>
        </p:nvSpPr>
        <p:spPr>
          <a:xfrm>
            <a:off x="574333" y="1143000"/>
            <a:ext cx="6392523" cy="3482716"/>
          </a:xfrm>
          <a:prstGeom prst="rect">
            <a:avLst/>
          </a:prstGeom>
        </p:spPr>
        <p:txBody>
          <a:bodyPr>
            <a:noAutofit/>
          </a:bodyPr>
          <a:lstStyle/>
          <a:p>
            <a:pPr marL="0" lvl="1" indent="0">
              <a:spcBef>
                <a:spcPts val="0"/>
              </a:spcBef>
              <a:buNone/>
            </a:pPr>
            <a:r>
              <a:rPr lang="en-US" altLang="en-US" sz="1800" b="1" dirty="0"/>
              <a:t>Will </a:t>
            </a:r>
            <a:r>
              <a:rPr lang="en-US" altLang="en-US" sz="1800" b="1" dirty="0">
                <a:solidFill>
                  <a:srgbClr val="FF0000"/>
                </a:solidFill>
              </a:rPr>
              <a:t>Client Name </a:t>
            </a:r>
            <a:r>
              <a:rPr lang="en-US" altLang="en-US" sz="1800" b="1" dirty="0"/>
              <a:t>monitor my health?</a:t>
            </a:r>
          </a:p>
          <a:p>
            <a:pPr marL="228600" lvl="1" indent="-228600"/>
            <a:r>
              <a:rPr lang="en-US" altLang="en-US" dirty="0">
                <a:solidFill>
                  <a:srgbClr val="FF0000"/>
                </a:solidFill>
              </a:rPr>
              <a:t>Temperature checks with infrared, touch free thermometers will be used to check everyone’s temperature daily. </a:t>
            </a:r>
          </a:p>
          <a:p>
            <a:pPr marL="228600" lvl="1" indent="-228600"/>
            <a:r>
              <a:rPr lang="en-US" altLang="en-US" dirty="0">
                <a:solidFill>
                  <a:srgbClr val="FF0000"/>
                </a:solidFill>
              </a:rPr>
              <a:t>Outline the process here for how this will work.</a:t>
            </a:r>
          </a:p>
          <a:p>
            <a:pPr marL="228600" lvl="1" indent="-228600"/>
            <a:r>
              <a:rPr lang="en-US" altLang="en-US" dirty="0">
                <a:solidFill>
                  <a:srgbClr val="FF0000"/>
                </a:solidFill>
              </a:rPr>
              <a:t>Enter details for any entrance or exit closings and how it relates to health screenings.</a:t>
            </a:r>
          </a:p>
          <a:p>
            <a:pPr marL="228600" lvl="1" indent="-228600"/>
            <a:r>
              <a:rPr lang="en-US" altLang="en-US" dirty="0">
                <a:solidFill>
                  <a:srgbClr val="FF0000"/>
                </a:solidFill>
              </a:rPr>
              <a:t>Include privacy statement from the client. </a:t>
            </a:r>
          </a:p>
        </p:txBody>
      </p:sp>
    </p:spTree>
    <p:custDataLst>
      <p:tags r:id="rId1"/>
    </p:custDataLst>
    <p:extLst>
      <p:ext uri="{BB962C8B-B14F-4D97-AF65-F5344CB8AC3E}">
        <p14:creationId xmlns:p14="http://schemas.microsoft.com/office/powerpoint/2010/main" val="119421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59" y="2367003"/>
            <a:ext cx="2282292" cy="2282292"/>
          </a:xfrm>
          <a:prstGeom prst="rect">
            <a:avLst/>
          </a:prstGeom>
        </p:spPr>
      </p:pic>
      <p:sp>
        <p:nvSpPr>
          <p:cNvPr id="8" name="Title 7"/>
          <p:cNvSpPr>
            <a:spLocks noGrp="1"/>
          </p:cNvSpPr>
          <p:nvPr>
            <p:ph type="title"/>
          </p:nvPr>
        </p:nvSpPr>
        <p:spPr/>
        <p:txBody>
          <a:bodyPr/>
          <a:lstStyle/>
          <a:p>
            <a:r>
              <a:rPr lang="en-US" dirty="0"/>
              <a:t>Employee health </a:t>
            </a:r>
            <a:r>
              <a:rPr lang="en-US" dirty="0">
                <a:solidFill>
                  <a:srgbClr val="FF0000"/>
                </a:solidFill>
              </a:rPr>
              <a:t>(</a:t>
            </a:r>
            <a:r>
              <a:rPr lang="en-US" u="sng" dirty="0">
                <a:solidFill>
                  <a:srgbClr val="FF0000"/>
                </a:solidFill>
              </a:rPr>
              <a:t>no</a:t>
            </a:r>
            <a:r>
              <a:rPr lang="en-US" dirty="0">
                <a:solidFill>
                  <a:srgbClr val="FF0000"/>
                </a:solidFill>
              </a:rPr>
              <a:t> masks required)</a:t>
            </a:r>
          </a:p>
        </p:txBody>
      </p:sp>
      <p:sp>
        <p:nvSpPr>
          <p:cNvPr id="5133" name="Rectangle 13"/>
          <p:cNvSpPr>
            <a:spLocks noGrp="1" noChangeArrowheads="1"/>
          </p:cNvSpPr>
          <p:nvPr>
            <p:ph idx="1"/>
          </p:nvPr>
        </p:nvSpPr>
        <p:spPr>
          <a:xfrm>
            <a:off x="574334" y="1143000"/>
            <a:ext cx="5401922" cy="3482716"/>
          </a:xfrm>
          <a:prstGeom prst="rect">
            <a:avLst/>
          </a:prstGeom>
        </p:spPr>
        <p:txBody>
          <a:bodyPr>
            <a:noAutofit/>
          </a:bodyPr>
          <a:lstStyle/>
          <a:p>
            <a:pPr marL="0" lvl="1" indent="0">
              <a:spcBef>
                <a:spcPts val="0"/>
              </a:spcBef>
              <a:buNone/>
            </a:pPr>
            <a:r>
              <a:rPr lang="en-US" altLang="en-US" sz="1800" b="1" dirty="0"/>
              <a:t>Are employees required to wear a face covering?</a:t>
            </a:r>
          </a:p>
          <a:p>
            <a:pPr marL="228600" lvl="1" indent="-201168"/>
            <a:r>
              <a:rPr lang="en-US" altLang="en-US" dirty="0">
                <a:solidFill>
                  <a:srgbClr val="FF0000"/>
                </a:solidFill>
              </a:rPr>
              <a:t>Client Name does not require all employees to wear a face covering in the workplace.</a:t>
            </a:r>
          </a:p>
          <a:p>
            <a:pPr marL="228600" lvl="1" indent="-201168"/>
            <a:r>
              <a:rPr lang="en-US" altLang="en-US" dirty="0">
                <a:solidFill>
                  <a:srgbClr val="FF0000"/>
                </a:solidFill>
              </a:rPr>
              <a:t>Employees may wear a covering at their own discretion or based on their business function. </a:t>
            </a:r>
          </a:p>
          <a:p>
            <a:pPr marL="228600" lvl="1" indent="-201168"/>
            <a:r>
              <a:rPr lang="en-US" altLang="en-US" dirty="0">
                <a:solidFill>
                  <a:srgbClr val="FF0000"/>
                </a:solidFill>
              </a:rPr>
              <a:t>FOR CLIENT REFERENCE: Please check with your local or state government order when making this determination. </a:t>
            </a:r>
          </a:p>
          <a:p>
            <a:pPr marL="228600" lvl="1" indent="-201168"/>
            <a:r>
              <a:rPr lang="en-US" altLang="en-US" dirty="0">
                <a:solidFill>
                  <a:srgbClr val="FF0000"/>
                </a:solidFill>
                <a:hlinkClick r:id="rId5"/>
              </a:rPr>
              <a:t>www.cdc.gov/coronavirus/2019-ncov/prevent-getting-sick/diy-cloth-face-coverings.html</a:t>
            </a:r>
            <a:r>
              <a:rPr lang="en-US" altLang="en-US" dirty="0">
                <a:solidFill>
                  <a:srgbClr val="FF0000"/>
                </a:solidFill>
              </a:rPr>
              <a:t> </a:t>
            </a:r>
          </a:p>
        </p:txBody>
      </p:sp>
    </p:spTree>
    <p:custDataLst>
      <p:tags r:id="rId1"/>
    </p:custDataLst>
    <p:extLst>
      <p:ext uri="{BB962C8B-B14F-4D97-AF65-F5344CB8AC3E}">
        <p14:creationId xmlns:p14="http://schemas.microsoft.com/office/powerpoint/2010/main" val="335933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59" y="2367003"/>
            <a:ext cx="2282292" cy="2282292"/>
          </a:xfrm>
          <a:prstGeom prst="rect">
            <a:avLst/>
          </a:prstGeom>
        </p:spPr>
      </p:pic>
      <p:sp>
        <p:nvSpPr>
          <p:cNvPr id="8" name="Title 7"/>
          <p:cNvSpPr>
            <a:spLocks noGrp="1"/>
          </p:cNvSpPr>
          <p:nvPr>
            <p:ph type="title"/>
          </p:nvPr>
        </p:nvSpPr>
        <p:spPr/>
        <p:txBody>
          <a:bodyPr/>
          <a:lstStyle/>
          <a:p>
            <a:r>
              <a:rPr lang="en-US" dirty="0"/>
              <a:t>Employee health </a:t>
            </a:r>
            <a:r>
              <a:rPr lang="en-US" dirty="0">
                <a:solidFill>
                  <a:srgbClr val="FF0000"/>
                </a:solidFill>
              </a:rPr>
              <a:t>(</a:t>
            </a:r>
            <a:r>
              <a:rPr lang="en-US" sz="2000" dirty="0">
                <a:solidFill>
                  <a:srgbClr val="FF0000"/>
                </a:solidFill>
              </a:rPr>
              <a:t>masks required for </a:t>
            </a:r>
            <a:r>
              <a:rPr lang="en-US" sz="2000" u="sng" dirty="0">
                <a:solidFill>
                  <a:srgbClr val="FF0000"/>
                </a:solidFill>
              </a:rPr>
              <a:t>certain</a:t>
            </a:r>
            <a:r>
              <a:rPr lang="en-US" sz="2000" dirty="0">
                <a:solidFill>
                  <a:srgbClr val="FF0000"/>
                </a:solidFill>
              </a:rPr>
              <a:t> populations</a:t>
            </a:r>
            <a:r>
              <a:rPr lang="en-US" dirty="0">
                <a:solidFill>
                  <a:srgbClr val="FF0000"/>
                </a:solidFill>
              </a:rPr>
              <a:t>)</a:t>
            </a:r>
          </a:p>
        </p:txBody>
      </p:sp>
      <p:sp>
        <p:nvSpPr>
          <p:cNvPr id="5133" name="Rectangle 13"/>
          <p:cNvSpPr>
            <a:spLocks noGrp="1" noChangeArrowheads="1"/>
          </p:cNvSpPr>
          <p:nvPr>
            <p:ph idx="1"/>
          </p:nvPr>
        </p:nvSpPr>
        <p:spPr>
          <a:xfrm>
            <a:off x="574334" y="1143000"/>
            <a:ext cx="6009346" cy="3482716"/>
          </a:xfrm>
          <a:prstGeom prst="rect">
            <a:avLst/>
          </a:prstGeom>
        </p:spPr>
        <p:txBody>
          <a:bodyPr>
            <a:noAutofit/>
          </a:bodyPr>
          <a:lstStyle/>
          <a:p>
            <a:pPr marL="0" lvl="1" indent="0">
              <a:spcBef>
                <a:spcPts val="0"/>
              </a:spcBef>
              <a:buNone/>
            </a:pPr>
            <a:r>
              <a:rPr lang="en-US" altLang="en-US" sz="1800" b="1" dirty="0"/>
              <a:t>Are employees required to wear a face covering?</a:t>
            </a:r>
          </a:p>
          <a:p>
            <a:pPr marL="228600" lvl="1" indent="-228600"/>
            <a:r>
              <a:rPr lang="en-US" altLang="en-US" dirty="0">
                <a:solidFill>
                  <a:srgbClr val="FF0000"/>
                </a:solidFill>
              </a:rPr>
              <a:t>Client Name is only requiring a face covering for employees in [population/location/business function] and you will be provided a face covering.  </a:t>
            </a:r>
          </a:p>
          <a:p>
            <a:pPr marL="228600" lvl="1" indent="-228600"/>
            <a:r>
              <a:rPr lang="en-US" altLang="en-US" dirty="0">
                <a:solidFill>
                  <a:srgbClr val="FF0000"/>
                </a:solidFill>
              </a:rPr>
              <a:t>Other employees may wear a face cover at their own discretion.</a:t>
            </a:r>
          </a:p>
          <a:p>
            <a:pPr marL="228600" lvl="1" indent="-228600"/>
            <a:r>
              <a:rPr lang="en-US" altLang="en-US" dirty="0">
                <a:solidFill>
                  <a:srgbClr val="FF0000"/>
                </a:solidFill>
              </a:rPr>
              <a:t>[list other protocols pertaining to this i.e. frequency of new mask, EEs should clean them on their own, etc.]</a:t>
            </a:r>
          </a:p>
          <a:p>
            <a:pPr marL="228600" lvl="1" indent="-228600"/>
            <a:r>
              <a:rPr lang="en-US" altLang="en-US" dirty="0">
                <a:solidFill>
                  <a:srgbClr val="FF0000"/>
                </a:solidFill>
              </a:rPr>
              <a:t>FOR CLIENT REFRENCE: Please check with your local or state government order when making this determination. </a:t>
            </a:r>
          </a:p>
          <a:p>
            <a:pPr marL="228600" lvl="1" indent="-228600"/>
            <a:r>
              <a:rPr lang="en-US" altLang="en-US" dirty="0">
                <a:solidFill>
                  <a:srgbClr val="FF0000"/>
                </a:solidFill>
                <a:hlinkClick r:id="rId5"/>
              </a:rPr>
              <a:t>www.cdc.gov/coronavirus/2019-ncov/prevent-getting-sick/diy-cloth-face-coverings.html</a:t>
            </a:r>
            <a:r>
              <a:rPr lang="en-US" altLang="en-US" dirty="0">
                <a:solidFill>
                  <a:srgbClr val="FF0000"/>
                </a:solidFill>
              </a:rPr>
              <a:t> </a:t>
            </a:r>
          </a:p>
        </p:txBody>
      </p:sp>
    </p:spTree>
    <p:custDataLst>
      <p:tags r:id="rId1"/>
    </p:custDataLst>
    <p:extLst>
      <p:ext uri="{BB962C8B-B14F-4D97-AF65-F5344CB8AC3E}">
        <p14:creationId xmlns:p14="http://schemas.microsoft.com/office/powerpoint/2010/main" val="415558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659" y="2367003"/>
            <a:ext cx="2282292" cy="2282292"/>
          </a:xfrm>
          <a:prstGeom prst="rect">
            <a:avLst/>
          </a:prstGeom>
        </p:spPr>
      </p:pic>
      <p:sp>
        <p:nvSpPr>
          <p:cNvPr id="8" name="Title 7"/>
          <p:cNvSpPr>
            <a:spLocks noGrp="1"/>
          </p:cNvSpPr>
          <p:nvPr>
            <p:ph type="title"/>
          </p:nvPr>
        </p:nvSpPr>
        <p:spPr/>
        <p:txBody>
          <a:bodyPr/>
          <a:lstStyle/>
          <a:p>
            <a:r>
              <a:rPr lang="en-US" dirty="0"/>
              <a:t>Employee health </a:t>
            </a:r>
            <a:r>
              <a:rPr lang="en-US" dirty="0">
                <a:solidFill>
                  <a:srgbClr val="FF0000"/>
                </a:solidFill>
              </a:rPr>
              <a:t>(</a:t>
            </a:r>
            <a:r>
              <a:rPr lang="en-US" sz="2000" dirty="0">
                <a:solidFill>
                  <a:srgbClr val="FF0000"/>
                </a:solidFill>
              </a:rPr>
              <a:t>masks required for </a:t>
            </a:r>
            <a:r>
              <a:rPr lang="en-US" sz="2000" u="sng" dirty="0">
                <a:solidFill>
                  <a:srgbClr val="FF0000"/>
                </a:solidFill>
              </a:rPr>
              <a:t>all</a:t>
            </a:r>
            <a:r>
              <a:rPr lang="en-US" dirty="0">
                <a:solidFill>
                  <a:srgbClr val="FF0000"/>
                </a:solidFill>
              </a:rPr>
              <a:t>)</a:t>
            </a:r>
          </a:p>
        </p:txBody>
      </p:sp>
      <p:sp>
        <p:nvSpPr>
          <p:cNvPr id="5133" name="Rectangle 13"/>
          <p:cNvSpPr>
            <a:spLocks noGrp="1" noChangeArrowheads="1"/>
          </p:cNvSpPr>
          <p:nvPr>
            <p:ph idx="1"/>
          </p:nvPr>
        </p:nvSpPr>
        <p:spPr>
          <a:xfrm>
            <a:off x="574334" y="1143000"/>
            <a:ext cx="7119557" cy="3482716"/>
          </a:xfrm>
          <a:prstGeom prst="rect">
            <a:avLst/>
          </a:prstGeom>
        </p:spPr>
        <p:txBody>
          <a:bodyPr>
            <a:noAutofit/>
          </a:bodyPr>
          <a:lstStyle/>
          <a:p>
            <a:pPr marL="0" lvl="1" indent="0">
              <a:spcBef>
                <a:spcPts val="0"/>
              </a:spcBef>
              <a:buNone/>
            </a:pPr>
            <a:r>
              <a:rPr lang="en-US" altLang="en-US" sz="1800" b="1" dirty="0"/>
              <a:t>Are employees required to wear a face covering?</a:t>
            </a:r>
          </a:p>
          <a:p>
            <a:pPr lvl="1"/>
            <a:r>
              <a:rPr lang="en-US" altLang="en-US" sz="1400" dirty="0">
                <a:solidFill>
                  <a:srgbClr val="FF0000"/>
                </a:solidFill>
              </a:rPr>
              <a:t>At this time, all employees should wear a face covering on work premises. </a:t>
            </a:r>
          </a:p>
          <a:p>
            <a:pPr lvl="1"/>
            <a:r>
              <a:rPr lang="en-US" altLang="en-US" sz="1400" dirty="0">
                <a:solidFill>
                  <a:srgbClr val="FF0000"/>
                </a:solidFill>
              </a:rPr>
              <a:t>Client Name will provide masks to employees arriving back to work.</a:t>
            </a:r>
          </a:p>
          <a:p>
            <a:pPr lvl="1"/>
            <a:r>
              <a:rPr lang="en-US" altLang="en-US" sz="1400" dirty="0">
                <a:solidFill>
                  <a:srgbClr val="FF0000"/>
                </a:solidFill>
              </a:rPr>
              <a:t>New, </a:t>
            </a:r>
            <a:r>
              <a:rPr lang="en-US" sz="1400" dirty="0">
                <a:solidFill>
                  <a:srgbClr val="FF0000"/>
                </a:solidFill>
              </a:rPr>
              <a:t>clean and undamaged face coverings / </a:t>
            </a:r>
            <a:r>
              <a:rPr lang="en-US" altLang="en-US" sz="1400" dirty="0">
                <a:solidFill>
                  <a:srgbClr val="FF0000"/>
                </a:solidFill>
              </a:rPr>
              <a:t>masks will be provided. </a:t>
            </a:r>
          </a:p>
          <a:p>
            <a:pPr lvl="2"/>
            <a:r>
              <a:rPr lang="en-US" altLang="en-US" sz="1400" dirty="0">
                <a:solidFill>
                  <a:srgbClr val="FF0000"/>
                </a:solidFill>
              </a:rPr>
              <a:t>Indoors - Face covering / masks must be worn over the nose and mouth.</a:t>
            </a:r>
          </a:p>
          <a:p>
            <a:pPr lvl="2"/>
            <a:r>
              <a:rPr lang="en-US" altLang="en-US" sz="1400" dirty="0">
                <a:solidFill>
                  <a:srgbClr val="FF0000"/>
                </a:solidFill>
              </a:rPr>
              <a:t>Outdoors - Face covering / masks must be worn if you are less </a:t>
            </a:r>
            <a:br>
              <a:rPr lang="en-US" altLang="en-US" sz="1400" dirty="0">
                <a:solidFill>
                  <a:srgbClr val="FF0000"/>
                </a:solidFill>
              </a:rPr>
            </a:br>
            <a:r>
              <a:rPr lang="en-US" altLang="en-US" sz="1400" dirty="0">
                <a:solidFill>
                  <a:srgbClr val="FF0000"/>
                </a:solidFill>
              </a:rPr>
              <a:t>than 6 ft. away from another person.</a:t>
            </a:r>
          </a:p>
          <a:p>
            <a:pPr lvl="1"/>
            <a:r>
              <a:rPr lang="en-US" altLang="en-US" sz="1400" dirty="0">
                <a:solidFill>
                  <a:srgbClr val="FF0000"/>
                </a:solidFill>
              </a:rPr>
              <a:t>[list other protocols pertaining to this i.e. frequency of new mask, </a:t>
            </a:r>
            <a:br>
              <a:rPr lang="en-US" altLang="en-US" sz="1400" dirty="0">
                <a:solidFill>
                  <a:srgbClr val="FF0000"/>
                </a:solidFill>
              </a:rPr>
            </a:br>
            <a:r>
              <a:rPr lang="en-US" altLang="en-US" sz="1400" dirty="0">
                <a:solidFill>
                  <a:srgbClr val="FF0000"/>
                </a:solidFill>
              </a:rPr>
              <a:t>EEs should clean them on their own, etc.]</a:t>
            </a:r>
          </a:p>
          <a:p>
            <a:pPr lvl="1"/>
            <a:r>
              <a:rPr lang="en-US" altLang="en-US" sz="1200" dirty="0">
                <a:solidFill>
                  <a:srgbClr val="FF0000"/>
                </a:solidFill>
                <a:hlinkClick r:id="rId5"/>
              </a:rPr>
              <a:t>www.cdc.gov/coronavirus/2019-ncov/prevent-getting-sick/diy-cloth-face-coverings.html</a:t>
            </a:r>
            <a:r>
              <a:rPr lang="en-US" altLang="en-US" sz="1200" dirty="0">
                <a:solidFill>
                  <a:srgbClr val="FF0000"/>
                </a:solidFill>
              </a:rPr>
              <a:t> </a:t>
            </a:r>
          </a:p>
        </p:txBody>
      </p:sp>
    </p:spTree>
    <p:custDataLst>
      <p:tags r:id="rId1"/>
    </p:custDataLst>
    <p:extLst>
      <p:ext uri="{BB962C8B-B14F-4D97-AF65-F5344CB8AC3E}">
        <p14:creationId xmlns:p14="http://schemas.microsoft.com/office/powerpoint/2010/main" val="444508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Suggestions to keep us all healthy </a:t>
            </a:r>
            <a:endParaRPr lang="en-US" dirty="0">
              <a:solidFill>
                <a:srgbClr val="FF0000"/>
              </a:solidFill>
            </a:endParaRPr>
          </a:p>
        </p:txBody>
      </p:sp>
      <p:sp>
        <p:nvSpPr>
          <p:cNvPr id="5133" name="Rectangle 13"/>
          <p:cNvSpPr>
            <a:spLocks noGrp="1" noChangeArrowheads="1"/>
          </p:cNvSpPr>
          <p:nvPr>
            <p:ph idx="1"/>
          </p:nvPr>
        </p:nvSpPr>
        <p:spPr>
          <a:xfrm>
            <a:off x="574334" y="1143000"/>
            <a:ext cx="8067087" cy="3482716"/>
          </a:xfrm>
          <a:prstGeom prst="rect">
            <a:avLst/>
          </a:prstGeom>
        </p:spPr>
        <p:txBody>
          <a:bodyPr numCol="2" spcCol="822960">
            <a:noAutofit/>
          </a:bodyPr>
          <a:lstStyle/>
          <a:p>
            <a:pPr marL="0" lvl="1" indent="0">
              <a:buNone/>
            </a:pPr>
            <a:r>
              <a:rPr lang="en-US" altLang="en-US" sz="1800" b="1" dirty="0"/>
              <a:t>Frequent handwashing </a:t>
            </a:r>
          </a:p>
          <a:p>
            <a:pPr lvl="1"/>
            <a:r>
              <a:rPr lang="en-US" altLang="en-US" dirty="0">
                <a:solidFill>
                  <a:schemeClr val="tx1"/>
                </a:solidFill>
              </a:rPr>
              <a:t>Wet, lather, scrub for 20 seconds, rinse then dry your hands. </a:t>
            </a:r>
          </a:p>
          <a:p>
            <a:pPr lvl="1"/>
            <a:r>
              <a:rPr lang="en-US" altLang="en-US" dirty="0">
                <a:solidFill>
                  <a:schemeClr val="tx1"/>
                </a:solidFill>
              </a:rPr>
              <a:t>Use hand sanitizer when you can’t use soap and water.</a:t>
            </a:r>
          </a:p>
          <a:p>
            <a:pPr lvl="1"/>
            <a:r>
              <a:rPr lang="en-US" altLang="en-US" dirty="0">
                <a:solidFill>
                  <a:schemeClr val="tx1"/>
                </a:solidFill>
              </a:rPr>
              <a:t>Avoid touching your face especially your eyes, nose and mouth.</a:t>
            </a:r>
          </a:p>
          <a:p>
            <a:pPr marL="0" lvl="1" indent="0">
              <a:buNone/>
            </a:pPr>
            <a:endParaRPr lang="en-US" altLang="en-US" sz="1800" dirty="0">
              <a:solidFill>
                <a:schemeClr val="tx1"/>
              </a:solidFill>
            </a:endParaRPr>
          </a:p>
          <a:p>
            <a:pPr marL="0" lvl="1" indent="0">
              <a:buNone/>
            </a:pPr>
            <a:endParaRPr lang="en-US" altLang="en-US" sz="1800" dirty="0">
              <a:solidFill>
                <a:schemeClr val="tx1"/>
              </a:solidFill>
            </a:endParaRPr>
          </a:p>
          <a:p>
            <a:pPr marL="0" lvl="1" indent="0">
              <a:buNone/>
            </a:pPr>
            <a:r>
              <a:rPr lang="en-US" altLang="en-US" sz="1800" b="1" dirty="0">
                <a:solidFill>
                  <a:schemeClr val="tx1"/>
                </a:solidFill>
              </a:rPr>
              <a:t>Cough and sneezing etiquette</a:t>
            </a:r>
          </a:p>
          <a:p>
            <a:pPr lvl="1"/>
            <a:r>
              <a:rPr lang="en-US" altLang="en-US" dirty="0">
                <a:solidFill>
                  <a:schemeClr val="tx1"/>
                </a:solidFill>
              </a:rPr>
              <a:t>Cover your mouth and nose with a tissue.</a:t>
            </a:r>
          </a:p>
          <a:p>
            <a:pPr lvl="1"/>
            <a:r>
              <a:rPr lang="en-US" altLang="en-US" dirty="0">
                <a:solidFill>
                  <a:schemeClr val="tx1"/>
                </a:solidFill>
              </a:rPr>
              <a:t>Use the nearest waste bin to dispose of the tissue.</a:t>
            </a:r>
          </a:p>
          <a:p>
            <a:pPr lvl="1"/>
            <a:r>
              <a:rPr lang="en-US" altLang="en-US" dirty="0">
                <a:solidFill>
                  <a:schemeClr val="tx1"/>
                </a:solidFill>
              </a:rPr>
              <a:t>Perform hand hygiene. </a:t>
            </a:r>
          </a:p>
          <a:p>
            <a:pPr marL="0" lvl="1" indent="0">
              <a:buNone/>
            </a:pPr>
            <a:r>
              <a:rPr lang="en-US" altLang="en-US" dirty="0">
                <a:solidFill>
                  <a:schemeClr val="tx1"/>
                </a:solidFill>
              </a:rPr>
              <a:t> </a:t>
            </a:r>
          </a:p>
          <a:p>
            <a:pPr marL="0" lvl="1" indent="0">
              <a:buNone/>
            </a:pPr>
            <a:endParaRPr lang="en-US" altLang="en-US" dirty="0">
              <a:solidFill>
                <a:schemeClr val="tx1"/>
              </a:solidFill>
            </a:endParaRPr>
          </a:p>
        </p:txBody>
      </p:sp>
      <p:sp>
        <p:nvSpPr>
          <p:cNvPr id="2" name="Rectangle 1"/>
          <p:cNvSpPr/>
          <p:nvPr/>
        </p:nvSpPr>
        <p:spPr>
          <a:xfrm>
            <a:off x="0" y="3951586"/>
            <a:ext cx="9144000" cy="317331"/>
          </a:xfrm>
          <a:prstGeom prst="rect">
            <a:avLst/>
          </a:prstGeom>
        </p:spPr>
        <p:txBody>
          <a:bodyPr wrap="square">
            <a:spAutoFit/>
          </a:bodyPr>
          <a:lstStyle/>
          <a:p>
            <a:pPr lvl="1"/>
            <a:r>
              <a:rPr lang="en-US" altLang="en-US" dirty="0">
                <a:hlinkClick r:id="rId4"/>
              </a:rPr>
              <a:t>www.cdc.gov/handwashing/when-how-handwashing.html</a:t>
            </a:r>
            <a:endParaRPr lang="en-US" altLang="en-US" dirty="0"/>
          </a:p>
        </p:txBody>
      </p:sp>
    </p:spTree>
    <p:custDataLst>
      <p:tags r:id="rId1"/>
    </p:custDataLst>
    <p:extLst>
      <p:ext uri="{BB962C8B-B14F-4D97-AF65-F5344CB8AC3E}">
        <p14:creationId xmlns:p14="http://schemas.microsoft.com/office/powerpoint/2010/main" val="215163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nchorCtr="0"/>
          <a:lstStyle/>
          <a:p>
            <a:pPr>
              <a:lnSpc>
                <a:spcPct val="100000"/>
              </a:lnSpc>
            </a:pPr>
            <a:r>
              <a:rPr lang="en-US" sz="3600" dirty="0"/>
              <a:t>Onsite Guidelines</a:t>
            </a:r>
            <a:br>
              <a:rPr lang="en-US" sz="3600" dirty="0"/>
            </a:br>
            <a:r>
              <a:rPr lang="en-US" sz="3600" dirty="0"/>
              <a:t>and Protocols</a:t>
            </a:r>
          </a:p>
        </p:txBody>
      </p:sp>
    </p:spTree>
    <p:extLst>
      <p:ext uri="{BB962C8B-B14F-4D97-AF65-F5344CB8AC3E}">
        <p14:creationId xmlns:p14="http://schemas.microsoft.com/office/powerpoint/2010/main" val="23039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532" y="2575727"/>
            <a:ext cx="2282292" cy="2277231"/>
          </a:xfrm>
          <a:prstGeom prst="rect">
            <a:avLst/>
          </a:prstGeom>
        </p:spPr>
      </p:pic>
      <p:sp>
        <p:nvSpPr>
          <p:cNvPr id="2" name="Title 1"/>
          <p:cNvSpPr>
            <a:spLocks noGrp="1"/>
          </p:cNvSpPr>
          <p:nvPr>
            <p:ph type="title"/>
          </p:nvPr>
        </p:nvSpPr>
        <p:spPr/>
        <p:txBody>
          <a:bodyPr/>
          <a:lstStyle/>
          <a:p>
            <a:r>
              <a:rPr lang="en-US" dirty="0"/>
              <a:t>Office environment</a:t>
            </a:r>
          </a:p>
        </p:txBody>
      </p:sp>
      <p:sp>
        <p:nvSpPr>
          <p:cNvPr id="8" name="Content Placeholder 2"/>
          <p:cNvSpPr>
            <a:spLocks noGrp="1"/>
          </p:cNvSpPr>
          <p:nvPr>
            <p:ph idx="1"/>
          </p:nvPr>
        </p:nvSpPr>
        <p:spPr>
          <a:xfrm>
            <a:off x="574335" y="1143000"/>
            <a:ext cx="5619362" cy="3482716"/>
          </a:xfrm>
        </p:spPr>
        <p:txBody>
          <a:bodyPr/>
          <a:lstStyle/>
          <a:p>
            <a:pPr marL="0">
              <a:spcBef>
                <a:spcPts val="0"/>
              </a:spcBef>
            </a:pPr>
            <a:r>
              <a:rPr lang="en-US" dirty="0"/>
              <a:t>Workplace cleanings and sanitations</a:t>
            </a:r>
          </a:p>
          <a:p>
            <a:pPr marL="228600" indent="-228600">
              <a:buFont typeface="Arial" panose="020B0604020202020204" pitchFamily="34" charset="0"/>
              <a:buChar char="•"/>
            </a:pPr>
            <a:r>
              <a:rPr lang="en-US" sz="1600" b="0" dirty="0">
                <a:solidFill>
                  <a:srgbClr val="FF0000"/>
                </a:solidFill>
              </a:rPr>
              <a:t>Sanitary wipes will be readily available next to commonly used items in the breakroom, meeting rooms, and bathrooms.</a:t>
            </a:r>
          </a:p>
          <a:p>
            <a:pPr marL="228600" indent="-228600">
              <a:buFont typeface="Arial" panose="020B0604020202020204" pitchFamily="34" charset="0"/>
              <a:buChar char="•"/>
            </a:pPr>
            <a:r>
              <a:rPr lang="en-US" sz="1600" b="0" dirty="0">
                <a:solidFill>
                  <a:srgbClr val="FF0000"/>
                </a:solidFill>
              </a:rPr>
              <a:t>Please feel free to use these wipes at your discretion if you would like to take extra precaution when using the facilities.</a:t>
            </a:r>
          </a:p>
          <a:p>
            <a:pPr marL="228600" indent="-228600">
              <a:buFont typeface="Arial" panose="020B0604020202020204" pitchFamily="34" charset="0"/>
              <a:buChar char="•"/>
            </a:pPr>
            <a:r>
              <a:rPr lang="en-US" sz="1600" b="0" dirty="0">
                <a:solidFill>
                  <a:srgbClr val="FF0000"/>
                </a:solidFill>
              </a:rPr>
              <a:t>Automatic hand sanitizing stations will be available.</a:t>
            </a:r>
          </a:p>
          <a:p>
            <a:pPr marL="228600" indent="-228600">
              <a:buFont typeface="Arial" panose="020B0604020202020204" pitchFamily="34" charset="0"/>
              <a:buChar char="•"/>
            </a:pPr>
            <a:r>
              <a:rPr lang="en-US" sz="1600" b="0" dirty="0">
                <a:solidFill>
                  <a:srgbClr val="FF0000"/>
                </a:solidFill>
              </a:rPr>
              <a:t>A cleaning company will be onsite to facilitate ongoing cleanings.</a:t>
            </a:r>
          </a:p>
          <a:p>
            <a:endParaRPr lang="en-US" dirty="0"/>
          </a:p>
        </p:txBody>
      </p:sp>
    </p:spTree>
    <p:extLst>
      <p:ext uri="{BB962C8B-B14F-4D97-AF65-F5344CB8AC3E}">
        <p14:creationId xmlns:p14="http://schemas.microsoft.com/office/powerpoint/2010/main" val="1981094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environment</a:t>
            </a:r>
          </a:p>
        </p:txBody>
      </p:sp>
      <p:sp>
        <p:nvSpPr>
          <p:cNvPr id="5" name="Content Placeholder 2"/>
          <p:cNvSpPr txBox="1">
            <a:spLocks/>
          </p:cNvSpPr>
          <p:nvPr/>
        </p:nvSpPr>
        <p:spPr>
          <a:xfrm>
            <a:off x="574334" y="1143000"/>
            <a:ext cx="5445447" cy="4643621"/>
          </a:xfrm>
          <a:prstGeom prst="rect">
            <a:avLst/>
          </a:prstGeom>
        </p:spPr>
        <p:txBody>
          <a:bodyPr lIns="0" tIns="0" rIns="0" bIns="0"/>
          <a:lstStyle>
            <a:lvl1pPr marL="7938" indent="0" algn="l" rtl="0" eaLnBrk="1" fontAlgn="base" hangingPunct="1">
              <a:lnSpc>
                <a:spcPct val="100000"/>
              </a:lnSpc>
              <a:spcBef>
                <a:spcPts val="1358"/>
              </a:spcBef>
              <a:spcAft>
                <a:spcPct val="0"/>
              </a:spcAft>
              <a:buFont typeface="System Font Regular"/>
              <a:buChar char="​"/>
              <a:tabLst/>
              <a:defRPr sz="1800">
                <a:solidFill>
                  <a:schemeClr val="tx2"/>
                </a:solidFill>
                <a:latin typeface="+mn-lt"/>
                <a:ea typeface="+mn-ea"/>
                <a:cs typeface="+mn-cs"/>
              </a:defRPr>
            </a:lvl1pPr>
            <a:lvl2pPr marL="241300" indent="-241300" algn="l" rtl="0" eaLnBrk="1" fontAlgn="base" hangingPunct="1">
              <a:lnSpc>
                <a:spcPct val="100000"/>
              </a:lnSpc>
              <a:spcBef>
                <a:spcPts val="1358"/>
              </a:spcBef>
              <a:spcAft>
                <a:spcPct val="0"/>
              </a:spcAft>
              <a:buFont typeface="Arial" panose="020B0604020202020204" pitchFamily="34" charset="0"/>
              <a:buChar char="•"/>
              <a:tabLst/>
              <a:defRPr sz="1600">
                <a:solidFill>
                  <a:schemeClr val="tx2"/>
                </a:solidFill>
                <a:latin typeface="+mn-lt"/>
                <a:ea typeface="+mn-ea"/>
              </a:defRPr>
            </a:lvl2pPr>
            <a:lvl3pPr marL="574675" indent="-228600" algn="l" rtl="0" eaLnBrk="1" fontAlgn="base" hangingPunct="1">
              <a:lnSpc>
                <a:spcPct val="100000"/>
              </a:lnSpc>
              <a:spcBef>
                <a:spcPts val="1358"/>
              </a:spcBef>
              <a:spcAft>
                <a:spcPct val="0"/>
              </a:spcAft>
              <a:buFont typeface="System Font Regular"/>
              <a:buChar char="–"/>
              <a:tabLst/>
              <a:defRPr sz="1600">
                <a:solidFill>
                  <a:schemeClr val="tx2"/>
                </a:solidFill>
                <a:latin typeface="+mn-lt"/>
                <a:ea typeface="+mn-ea"/>
              </a:defRPr>
            </a:lvl3pPr>
            <a:lvl4pPr marL="915988" indent="-230188" algn="l" rtl="0" eaLnBrk="1" fontAlgn="base" hangingPunct="1">
              <a:lnSpc>
                <a:spcPct val="100000"/>
              </a:lnSpc>
              <a:spcBef>
                <a:spcPts val="1358"/>
              </a:spcBef>
              <a:spcAft>
                <a:spcPct val="0"/>
              </a:spcAft>
              <a:buFont typeface="Courier New" panose="02070309020205020404" pitchFamily="49" charset="0"/>
              <a:buChar char="o"/>
              <a:tabLst/>
              <a:defRPr sz="1600">
                <a:solidFill>
                  <a:schemeClr val="tx2"/>
                </a:solidFill>
                <a:latin typeface="+mn-lt"/>
                <a:ea typeface="+mn-ea"/>
              </a:defRPr>
            </a:lvl4pPr>
            <a:lvl5pPr marL="1257300" indent="-153988" algn="l" rtl="0" eaLnBrk="1" fontAlgn="base" hangingPunct="1">
              <a:lnSpc>
                <a:spcPct val="100000"/>
              </a:lnSpc>
              <a:spcBef>
                <a:spcPts val="1358"/>
              </a:spcBef>
              <a:spcAft>
                <a:spcPct val="0"/>
              </a:spcAft>
              <a:buFont typeface="Wingdings" panose="05000000000000000000" pitchFamily="2" charset="2"/>
              <a:buChar char=""/>
              <a:defRPr sz="1600">
                <a:solidFill>
                  <a:schemeClr val="tx2"/>
                </a:solidFill>
                <a:latin typeface="+mn-lt"/>
                <a:ea typeface="+mn-ea"/>
              </a:defRPr>
            </a:lvl5pPr>
            <a:lvl6pPr marL="1300635" indent="-154313" algn="l" rtl="0" eaLnBrk="1" fontAlgn="base" hangingPunct="1">
              <a:spcBef>
                <a:spcPct val="20000"/>
              </a:spcBef>
              <a:spcAft>
                <a:spcPct val="0"/>
              </a:spcAft>
              <a:buFont typeface="Arial" charset="0"/>
              <a:buChar char="-"/>
              <a:defRPr sz="1700">
                <a:solidFill>
                  <a:schemeClr val="tx1"/>
                </a:solidFill>
                <a:latin typeface="+mn-lt"/>
                <a:ea typeface="+mn-ea"/>
              </a:defRPr>
            </a:lvl6pPr>
            <a:lvl7pPr marL="1697439" indent="-154313" algn="l" rtl="0" eaLnBrk="1" fontAlgn="base" hangingPunct="1">
              <a:spcBef>
                <a:spcPct val="20000"/>
              </a:spcBef>
              <a:spcAft>
                <a:spcPct val="0"/>
              </a:spcAft>
              <a:buFont typeface="Arial" charset="0"/>
              <a:buChar char="-"/>
              <a:defRPr sz="1700">
                <a:solidFill>
                  <a:schemeClr val="tx1"/>
                </a:solidFill>
                <a:latin typeface="+mn-lt"/>
                <a:ea typeface="+mn-ea"/>
              </a:defRPr>
            </a:lvl7pPr>
            <a:lvl8pPr marL="2094243" indent="-154313" algn="l" rtl="0" eaLnBrk="1" fontAlgn="base" hangingPunct="1">
              <a:spcBef>
                <a:spcPct val="20000"/>
              </a:spcBef>
              <a:spcAft>
                <a:spcPct val="0"/>
              </a:spcAft>
              <a:buFont typeface="Arial" charset="0"/>
              <a:buChar char="-"/>
              <a:defRPr sz="1700">
                <a:solidFill>
                  <a:schemeClr val="tx1"/>
                </a:solidFill>
                <a:latin typeface="+mn-lt"/>
                <a:ea typeface="+mn-ea"/>
              </a:defRPr>
            </a:lvl8pPr>
            <a:lvl9pPr marL="2491047" indent="-154313" algn="l" rtl="0" eaLnBrk="1" fontAlgn="base" hangingPunct="1">
              <a:spcBef>
                <a:spcPct val="20000"/>
              </a:spcBef>
              <a:spcAft>
                <a:spcPct val="0"/>
              </a:spcAft>
              <a:buFont typeface="Arial" charset="0"/>
              <a:buChar char="-"/>
              <a:defRPr sz="1700">
                <a:solidFill>
                  <a:schemeClr val="tx1"/>
                </a:solidFill>
                <a:latin typeface="+mn-lt"/>
                <a:ea typeface="+mn-ea"/>
              </a:defRPr>
            </a:lvl9pPr>
          </a:lstStyle>
          <a:p>
            <a:pPr marL="0">
              <a:spcBef>
                <a:spcPts val="0"/>
              </a:spcBef>
            </a:pPr>
            <a:r>
              <a:rPr lang="en-US" b="1" kern="0" dirty="0"/>
              <a:t>Workplace food policies</a:t>
            </a:r>
          </a:p>
          <a:p>
            <a:pPr marL="228600" indent="-228600">
              <a:buFont typeface="Arial" panose="020B0604020202020204" pitchFamily="34" charset="0"/>
              <a:buChar char="•"/>
            </a:pPr>
            <a:r>
              <a:rPr lang="en-US" sz="1600" kern="0" dirty="0">
                <a:solidFill>
                  <a:srgbClr val="FF0000"/>
                </a:solidFill>
              </a:rPr>
              <a:t>Our organization will be providing wrapped, single-use food utensils in the lunchroom. You are welcome to bring personal utensils or reusable dishware, so long as they are kept in your personal space.  </a:t>
            </a:r>
          </a:p>
          <a:p>
            <a:pPr marL="228600" indent="-228600">
              <a:buFont typeface="Arial" panose="020B0604020202020204" pitchFamily="34" charset="0"/>
              <a:buChar char="•"/>
            </a:pPr>
            <a:r>
              <a:rPr lang="en-US" sz="1600" kern="0" dirty="0">
                <a:solidFill>
                  <a:srgbClr val="FF0000"/>
                </a:solidFill>
              </a:rPr>
              <a:t>At this time, we will not offer buffet style lunches with self-serve open containers during in-person meetings, client meetings, etc. We will only offer individually wrapped items. </a:t>
            </a:r>
          </a:p>
          <a:p>
            <a:pPr marL="228600" indent="-228600">
              <a:buFont typeface="Arial" panose="020B0604020202020204" pitchFamily="34" charset="0"/>
              <a:buChar char="•"/>
            </a:pPr>
            <a:r>
              <a:rPr lang="en-US" sz="1600" kern="0" dirty="0">
                <a:solidFill>
                  <a:srgbClr val="FF0000"/>
                </a:solidFill>
              </a:rPr>
              <a:t>For any food provided in the breakroom, please do not touch and return. Take any item that you have touched.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68" y="1956021"/>
            <a:ext cx="2573218" cy="2567513"/>
          </a:xfrm>
          <a:prstGeom prst="rect">
            <a:avLst/>
          </a:prstGeom>
        </p:spPr>
      </p:pic>
    </p:spTree>
    <p:extLst>
      <p:ext uri="{BB962C8B-B14F-4D97-AF65-F5344CB8AC3E}">
        <p14:creationId xmlns:p14="http://schemas.microsoft.com/office/powerpoint/2010/main" val="287834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444"/>
            <a:ext cx="9144000" cy="5143500"/>
          </a:xfrm>
          <a:prstGeom prst="rect">
            <a:avLst/>
          </a:prstGeom>
        </p:spPr>
      </p:pic>
      <p:sp>
        <p:nvSpPr>
          <p:cNvPr id="8" name="Date"/>
          <p:cNvSpPr>
            <a:spLocks noGrp="1" noChangeArrowheads="1"/>
          </p:cNvSpPr>
          <p:nvPr>
            <p:ph type="subTitle" sz="quarter" idx="1"/>
            <p:custDataLst>
              <p:tags r:id="rId2"/>
            </p:custDataLst>
          </p:nvPr>
        </p:nvSpPr>
        <p:spPr>
          <a:xfrm>
            <a:off x="685800" y="2843784"/>
            <a:ext cx="4621129" cy="510909"/>
          </a:xfrm>
        </p:spPr>
        <p:txBody>
          <a:bodyPr/>
          <a:lstStyle/>
          <a:p>
            <a:pPr>
              <a:spcBef>
                <a:spcPts val="0"/>
              </a:spcBef>
            </a:pPr>
            <a:r>
              <a:rPr lang="en-US" altLang="en-US" dirty="0"/>
              <a:t>Protocols &amp; Information to Support </a:t>
            </a:r>
            <a:br>
              <a:rPr lang="en-US" altLang="en-US" dirty="0"/>
            </a:br>
            <a:r>
              <a:rPr lang="en-US" altLang="en-US" dirty="0"/>
              <a:t>our Employees </a:t>
            </a:r>
          </a:p>
        </p:txBody>
      </p:sp>
      <p:sp>
        <p:nvSpPr>
          <p:cNvPr id="5" name="Text Placeholder 4"/>
          <p:cNvSpPr>
            <a:spLocks noGrp="1"/>
          </p:cNvSpPr>
          <p:nvPr>
            <p:ph type="body" sz="quarter" idx="10"/>
          </p:nvPr>
        </p:nvSpPr>
        <p:spPr/>
        <p:txBody>
          <a:bodyPr/>
          <a:lstStyle/>
          <a:p>
            <a:endParaRPr lang="en-US" dirty="0"/>
          </a:p>
        </p:txBody>
      </p:sp>
      <p:sp>
        <p:nvSpPr>
          <p:cNvPr id="3" name="Rectangle 2"/>
          <p:cNvSpPr/>
          <p:nvPr/>
        </p:nvSpPr>
        <p:spPr bwMode="auto">
          <a:xfrm>
            <a:off x="0" y="4849566"/>
            <a:ext cx="9144000" cy="295455"/>
          </a:xfrm>
          <a:prstGeom prst="rect">
            <a:avLst/>
          </a:prstGeom>
          <a:solidFill>
            <a:schemeClr val="accent4"/>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736062"/>
            <a:ext cx="3054835" cy="647064"/>
          </a:xfrm>
          <a:prstGeom prst="rect">
            <a:avLst/>
          </a:prstGeom>
        </p:spPr>
      </p:pic>
      <p:sp>
        <p:nvSpPr>
          <p:cNvPr id="6" name="Title 5"/>
          <p:cNvSpPr>
            <a:spLocks noGrp="1"/>
          </p:cNvSpPr>
          <p:nvPr>
            <p:ph type="ctrTitle"/>
          </p:nvPr>
        </p:nvSpPr>
        <p:spPr>
          <a:xfrm>
            <a:off x="685800" y="2221992"/>
            <a:ext cx="4194482" cy="397032"/>
          </a:xfrm>
        </p:spPr>
        <p:txBody>
          <a:bodyPr/>
          <a:lstStyle/>
          <a:p>
            <a:r>
              <a:rPr lang="en-US" dirty="0"/>
              <a:t>The Way Forward </a:t>
            </a:r>
          </a:p>
        </p:txBody>
      </p:sp>
    </p:spTree>
    <p:custDataLst>
      <p:tags r:id="rId1"/>
    </p:custDataLst>
    <p:extLst>
      <p:ext uri="{BB962C8B-B14F-4D97-AF65-F5344CB8AC3E}">
        <p14:creationId xmlns:p14="http://schemas.microsoft.com/office/powerpoint/2010/main" val="1133602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763" t="24878" r="-763" b="24802"/>
          <a:stretch/>
        </p:blipFill>
        <p:spPr>
          <a:xfrm>
            <a:off x="6359129" y="3832480"/>
            <a:ext cx="1855841" cy="933858"/>
          </a:xfrm>
          <a:prstGeom prst="rect">
            <a:avLst/>
          </a:prstGeom>
        </p:spPr>
      </p:pic>
      <p:sp>
        <p:nvSpPr>
          <p:cNvPr id="2" name="Title 1"/>
          <p:cNvSpPr>
            <a:spLocks noGrp="1"/>
          </p:cNvSpPr>
          <p:nvPr>
            <p:ph type="title"/>
          </p:nvPr>
        </p:nvSpPr>
        <p:spPr/>
        <p:txBody>
          <a:bodyPr/>
          <a:lstStyle/>
          <a:p>
            <a:r>
              <a:rPr lang="en-US" dirty="0"/>
              <a:t>Office environment</a:t>
            </a:r>
          </a:p>
        </p:txBody>
      </p:sp>
      <p:sp>
        <p:nvSpPr>
          <p:cNvPr id="3" name="Content Placeholder 2"/>
          <p:cNvSpPr>
            <a:spLocks noGrp="1"/>
          </p:cNvSpPr>
          <p:nvPr>
            <p:ph idx="1"/>
          </p:nvPr>
        </p:nvSpPr>
        <p:spPr>
          <a:xfrm>
            <a:off x="574335" y="1143000"/>
            <a:ext cx="7759768" cy="3482716"/>
          </a:xfrm>
        </p:spPr>
        <p:txBody>
          <a:bodyPr>
            <a:normAutofit fontScale="92500" lnSpcReduction="20000"/>
          </a:bodyPr>
          <a:lstStyle/>
          <a:p>
            <a:pPr marL="0">
              <a:spcBef>
                <a:spcPts val="0"/>
              </a:spcBef>
              <a:buNone/>
            </a:pPr>
            <a:r>
              <a:rPr lang="en-US" sz="1900" dirty="0"/>
              <a:t>Physical distancing</a:t>
            </a:r>
          </a:p>
          <a:p>
            <a:pPr marL="228600" indent="-228600">
              <a:buFont typeface="Arial" panose="020B0604020202020204" pitchFamily="34" charset="0"/>
              <a:buChar char="•"/>
            </a:pPr>
            <a:r>
              <a:rPr lang="en-US" sz="1700" b="0" dirty="0">
                <a:solidFill>
                  <a:srgbClr val="FF0000"/>
                </a:solidFill>
              </a:rPr>
              <a:t>Client Name recommends you try to maintain 6 feet of distance with colleagues at all times. </a:t>
            </a:r>
          </a:p>
          <a:p>
            <a:pPr marL="228600" indent="-228600">
              <a:buFont typeface="Arial" panose="020B0604020202020204" pitchFamily="34" charset="0"/>
              <a:buChar char="•"/>
            </a:pPr>
            <a:r>
              <a:rPr lang="en-US" sz="1700" b="0" dirty="0">
                <a:solidFill>
                  <a:srgbClr val="FF0000"/>
                </a:solidFill>
              </a:rPr>
              <a:t>This includes [insert certain locations, include restroom protocol, </a:t>
            </a:r>
            <a:r>
              <a:rPr lang="en-US" sz="1700" b="0" dirty="0" err="1">
                <a:solidFill>
                  <a:srgbClr val="FF0000"/>
                </a:solidFill>
              </a:rPr>
              <a:t>etc</a:t>
            </a:r>
            <a:r>
              <a:rPr lang="en-US" sz="1700" b="0" dirty="0">
                <a:solidFill>
                  <a:srgbClr val="FF0000"/>
                </a:solidFill>
              </a:rPr>
              <a:t>]</a:t>
            </a:r>
          </a:p>
          <a:p>
            <a:pPr marL="228600" indent="-228600">
              <a:lnSpc>
                <a:spcPct val="120000"/>
              </a:lnSpc>
              <a:buFont typeface="Arial" panose="020B0604020202020204" pitchFamily="34" charset="0"/>
              <a:buChar char="•"/>
            </a:pPr>
            <a:r>
              <a:rPr lang="en-US" sz="1700" b="0" dirty="0">
                <a:solidFill>
                  <a:srgbClr val="FF0000"/>
                </a:solidFill>
              </a:rPr>
              <a:t>Elevator use will be restricted to 2 occupants max who will need to stand on the tape marks located on the elevator floor.</a:t>
            </a:r>
          </a:p>
          <a:p>
            <a:pPr marL="228600" indent="-228600">
              <a:buFont typeface="Arial" panose="020B0604020202020204" pitchFamily="34" charset="0"/>
              <a:buChar char="•"/>
            </a:pPr>
            <a:r>
              <a:rPr lang="en-US" sz="1700" b="0" dirty="0">
                <a:solidFill>
                  <a:srgbClr val="FF0000"/>
                </a:solidFill>
              </a:rPr>
              <a:t>The use of standing desks will be suspended until further notice.</a:t>
            </a:r>
          </a:p>
          <a:p>
            <a:pPr marL="228600" indent="-228600">
              <a:buFont typeface="Arial" panose="020B0604020202020204" pitchFamily="34" charset="0"/>
              <a:buChar char="•"/>
            </a:pPr>
            <a:r>
              <a:rPr lang="en-US" sz="1700" b="0" dirty="0">
                <a:solidFill>
                  <a:srgbClr val="FF0000"/>
                </a:solidFill>
              </a:rPr>
              <a:t>Please avoid using other workers’ phones, desks, offices, or other work tools and equipment, whenever possible.</a:t>
            </a:r>
          </a:p>
          <a:p>
            <a:pPr marL="228600" indent="-228600">
              <a:buFont typeface="Arial" panose="020B0604020202020204" pitchFamily="34" charset="0"/>
              <a:buChar char="•"/>
            </a:pPr>
            <a:r>
              <a:rPr lang="en-US" sz="1700" b="0" dirty="0">
                <a:solidFill>
                  <a:srgbClr val="FF0000"/>
                </a:solidFill>
              </a:rPr>
              <a:t>‘Social-distancing ambassadors’ have been identified </a:t>
            </a:r>
            <a:br>
              <a:rPr lang="en-US" sz="1700" b="0" dirty="0">
                <a:solidFill>
                  <a:srgbClr val="FF0000"/>
                </a:solidFill>
              </a:rPr>
            </a:br>
            <a:r>
              <a:rPr lang="en-US" sz="1700" b="0" dirty="0">
                <a:solidFill>
                  <a:srgbClr val="FF0000"/>
                </a:solidFill>
              </a:rPr>
              <a:t>to remind employees of safety protocols as needed.</a:t>
            </a:r>
          </a:p>
          <a:p>
            <a:endParaRPr lang="en-US" dirty="0"/>
          </a:p>
        </p:txBody>
      </p:sp>
    </p:spTree>
    <p:extLst>
      <p:ext uri="{BB962C8B-B14F-4D97-AF65-F5344CB8AC3E}">
        <p14:creationId xmlns:p14="http://schemas.microsoft.com/office/powerpoint/2010/main" val="64901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396" y="2564227"/>
            <a:ext cx="2282292" cy="2282292"/>
          </a:xfrm>
          <a:prstGeom prst="rect">
            <a:avLst/>
          </a:prstGeom>
        </p:spPr>
      </p:pic>
      <p:sp>
        <p:nvSpPr>
          <p:cNvPr id="2" name="Title 1"/>
          <p:cNvSpPr>
            <a:spLocks noGrp="1"/>
          </p:cNvSpPr>
          <p:nvPr>
            <p:ph type="title"/>
          </p:nvPr>
        </p:nvSpPr>
        <p:spPr>
          <a:xfrm>
            <a:off x="574335" y="365760"/>
            <a:ext cx="6788574" cy="453224"/>
          </a:xfrm>
        </p:spPr>
        <p:txBody>
          <a:bodyPr/>
          <a:lstStyle/>
          <a:p>
            <a:r>
              <a:rPr lang="en-US" dirty="0"/>
              <a:t>Office environment </a:t>
            </a:r>
            <a:r>
              <a:rPr lang="en-US" sz="1800" dirty="0">
                <a:solidFill>
                  <a:srgbClr val="FF0000"/>
                </a:solidFill>
              </a:rPr>
              <a:t>(if client enacts no contact greetings/</a:t>
            </a:r>
            <a:br>
              <a:rPr lang="en-US" sz="1800" dirty="0">
                <a:solidFill>
                  <a:srgbClr val="FF0000"/>
                </a:solidFill>
              </a:rPr>
            </a:br>
            <a:r>
              <a:rPr lang="en-US" sz="1800" dirty="0">
                <a:solidFill>
                  <a:srgbClr val="FF0000"/>
                </a:solidFill>
              </a:rPr>
              <a:t>specifies on intake form they want this information included)</a:t>
            </a:r>
            <a:endParaRPr lang="en-US" sz="1800" dirty="0"/>
          </a:p>
        </p:txBody>
      </p:sp>
      <p:sp>
        <p:nvSpPr>
          <p:cNvPr id="3" name="Content Placeholder 2"/>
          <p:cNvSpPr>
            <a:spLocks noGrp="1"/>
          </p:cNvSpPr>
          <p:nvPr>
            <p:ph idx="1"/>
          </p:nvPr>
        </p:nvSpPr>
        <p:spPr>
          <a:xfrm>
            <a:off x="574334" y="1143000"/>
            <a:ext cx="6160061" cy="3482716"/>
          </a:xfrm>
        </p:spPr>
        <p:txBody>
          <a:bodyPr>
            <a:normAutofit/>
          </a:bodyPr>
          <a:lstStyle/>
          <a:p>
            <a:pPr marL="0">
              <a:spcBef>
                <a:spcPts val="0"/>
              </a:spcBef>
              <a:buNone/>
            </a:pPr>
            <a:r>
              <a:rPr lang="en-US" dirty="0"/>
              <a:t>Proper greetings </a:t>
            </a:r>
          </a:p>
          <a:p>
            <a:pPr marL="228600" indent="-228600">
              <a:buFont typeface="Arial" panose="020B0604020202020204" pitchFamily="34" charset="0"/>
              <a:buChar char="•"/>
            </a:pPr>
            <a:r>
              <a:rPr lang="en-US" sz="1600" b="0" dirty="0">
                <a:solidFill>
                  <a:srgbClr val="FF0000"/>
                </a:solidFill>
              </a:rPr>
              <a:t>Please avoid any direct contact with others such as hugging or handshakes.</a:t>
            </a:r>
          </a:p>
          <a:p>
            <a:pPr marL="228600" indent="-228600">
              <a:buFont typeface="Arial" panose="020B0604020202020204" pitchFamily="34" charset="0"/>
              <a:buChar char="•"/>
            </a:pPr>
            <a:r>
              <a:rPr lang="en-US" sz="1600" b="0" dirty="0">
                <a:solidFill>
                  <a:srgbClr val="FF0000"/>
                </a:solidFill>
              </a:rPr>
              <a:t>The following are creative ideas for greeting others while limiting your exposure [client should remove ones that they don’t want]:</a:t>
            </a:r>
          </a:p>
          <a:p>
            <a:pPr marL="860425" lvl="2" indent="-285750"/>
            <a:r>
              <a:rPr lang="en-US" sz="1400" dirty="0">
                <a:solidFill>
                  <a:srgbClr val="FF0000"/>
                </a:solidFill>
              </a:rPr>
              <a:t>Air Hug: Performed from this distance, the air hug is expressed with wide, curving arms that squeeze inward.</a:t>
            </a:r>
          </a:p>
          <a:p>
            <a:pPr marL="860425" lvl="2" indent="-285750"/>
            <a:r>
              <a:rPr lang="en-US" sz="1400" dirty="0">
                <a:solidFill>
                  <a:srgbClr val="FF0000"/>
                </a:solidFill>
              </a:rPr>
              <a:t>The </a:t>
            </a:r>
            <a:r>
              <a:rPr lang="en-US" sz="1400" dirty="0" err="1">
                <a:solidFill>
                  <a:srgbClr val="FF0000"/>
                </a:solidFill>
              </a:rPr>
              <a:t>Footshake</a:t>
            </a:r>
            <a:r>
              <a:rPr lang="en-US" sz="1400" dirty="0">
                <a:solidFill>
                  <a:srgbClr val="FF0000"/>
                </a:solidFill>
              </a:rPr>
              <a:t>: This greeting moves the point of contact away from the hands and face by touching ankles. </a:t>
            </a:r>
          </a:p>
          <a:p>
            <a:pPr marL="860425" lvl="2" indent="-285750"/>
            <a:r>
              <a:rPr lang="en-US" sz="1400" dirty="0">
                <a:solidFill>
                  <a:srgbClr val="FF0000"/>
                </a:solidFill>
              </a:rPr>
              <a:t>The Classic Wave: This involves acknowledging others from a distance by waving your hand in the air.</a:t>
            </a:r>
          </a:p>
          <a:p>
            <a:endParaRPr lang="en-US" dirty="0"/>
          </a:p>
        </p:txBody>
      </p:sp>
    </p:spTree>
    <p:extLst>
      <p:ext uri="{BB962C8B-B14F-4D97-AF65-F5344CB8AC3E}">
        <p14:creationId xmlns:p14="http://schemas.microsoft.com/office/powerpoint/2010/main" val="353231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
        <p:nvSpPr>
          <p:cNvPr id="2" name="Title 1"/>
          <p:cNvSpPr>
            <a:spLocks noGrp="1"/>
          </p:cNvSpPr>
          <p:nvPr>
            <p:ph type="title"/>
          </p:nvPr>
        </p:nvSpPr>
        <p:spPr>
          <a:xfrm>
            <a:off x="574335" y="365760"/>
            <a:ext cx="8067087" cy="517922"/>
          </a:xfrm>
        </p:spPr>
        <p:txBody>
          <a:bodyPr/>
          <a:lstStyle/>
          <a:p>
            <a:r>
              <a:rPr lang="en-US" dirty="0"/>
              <a:t>Office environment </a:t>
            </a:r>
            <a:r>
              <a:rPr lang="en-US" sz="2000" dirty="0">
                <a:solidFill>
                  <a:srgbClr val="FF0000"/>
                </a:solidFill>
              </a:rPr>
              <a:t>(</a:t>
            </a:r>
            <a:r>
              <a:rPr lang="en-US" sz="2000" u="sng" dirty="0">
                <a:solidFill>
                  <a:srgbClr val="FF0000"/>
                </a:solidFill>
              </a:rPr>
              <a:t>no restrictions </a:t>
            </a:r>
            <a:r>
              <a:rPr lang="en-US" sz="2000" dirty="0">
                <a:solidFill>
                  <a:srgbClr val="FF0000"/>
                </a:solidFill>
              </a:rPr>
              <a:t>on in-person meetings)</a:t>
            </a:r>
          </a:p>
        </p:txBody>
      </p:sp>
      <p:sp>
        <p:nvSpPr>
          <p:cNvPr id="3" name="Content Placeholder 2"/>
          <p:cNvSpPr>
            <a:spLocks noGrp="1"/>
          </p:cNvSpPr>
          <p:nvPr>
            <p:ph idx="1"/>
          </p:nvPr>
        </p:nvSpPr>
        <p:spPr>
          <a:xfrm>
            <a:off x="574335" y="1143000"/>
            <a:ext cx="5704546" cy="3482716"/>
          </a:xfrm>
        </p:spPr>
        <p:txBody>
          <a:bodyPr/>
          <a:lstStyle/>
          <a:p>
            <a:pPr marL="0">
              <a:spcBef>
                <a:spcPts val="0"/>
              </a:spcBef>
            </a:pPr>
            <a:r>
              <a:rPr lang="en-US" dirty="0"/>
              <a:t>Workplace meetings</a:t>
            </a:r>
          </a:p>
          <a:p>
            <a:pPr marL="228600" indent="-228600">
              <a:buFont typeface="Arial" panose="020B0604020202020204" pitchFamily="34" charset="0"/>
              <a:buChar char="•"/>
            </a:pPr>
            <a:r>
              <a:rPr lang="en-US" sz="1600" b="0" dirty="0"/>
              <a:t>All in-person meetings, including those with visitors, can proceed with no limits on attendee count.</a:t>
            </a:r>
          </a:p>
          <a:p>
            <a:pPr marL="228600" indent="-228600">
              <a:buFont typeface="Arial" panose="020B0604020202020204" pitchFamily="34" charset="0"/>
              <a:buChar char="•"/>
            </a:pPr>
            <a:r>
              <a:rPr lang="en-US" sz="1600" b="0" dirty="0">
                <a:solidFill>
                  <a:srgbClr val="FF0000"/>
                </a:solidFill>
              </a:rPr>
              <a:t>List other protocol for meetings such as if only certain rooms are allowed, any cleaning suggestions after each meeting concludes, etc. </a:t>
            </a:r>
          </a:p>
        </p:txBody>
      </p:sp>
    </p:spTree>
    <p:extLst>
      <p:ext uri="{BB962C8B-B14F-4D97-AF65-F5344CB8AC3E}">
        <p14:creationId xmlns:p14="http://schemas.microsoft.com/office/powerpoint/2010/main" val="2549963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
        <p:nvSpPr>
          <p:cNvPr id="2" name="Title 1"/>
          <p:cNvSpPr>
            <a:spLocks noGrp="1"/>
          </p:cNvSpPr>
          <p:nvPr>
            <p:ph type="title"/>
          </p:nvPr>
        </p:nvSpPr>
        <p:spPr/>
        <p:txBody>
          <a:bodyPr/>
          <a:lstStyle/>
          <a:p>
            <a:r>
              <a:rPr lang="en-US" dirty="0"/>
              <a:t>Office environment </a:t>
            </a:r>
            <a:r>
              <a:rPr lang="en-US" sz="2000" dirty="0">
                <a:solidFill>
                  <a:srgbClr val="FF0000"/>
                </a:solidFill>
              </a:rPr>
              <a:t>(some restrictions on in-person meetings)</a:t>
            </a:r>
          </a:p>
        </p:txBody>
      </p:sp>
      <p:sp>
        <p:nvSpPr>
          <p:cNvPr id="3" name="Content Placeholder 2"/>
          <p:cNvSpPr>
            <a:spLocks noGrp="1"/>
          </p:cNvSpPr>
          <p:nvPr>
            <p:ph idx="1"/>
          </p:nvPr>
        </p:nvSpPr>
        <p:spPr>
          <a:xfrm>
            <a:off x="574334" y="1143000"/>
            <a:ext cx="5391037" cy="3482716"/>
          </a:xfrm>
        </p:spPr>
        <p:txBody>
          <a:bodyPr/>
          <a:lstStyle/>
          <a:p>
            <a:pPr marL="0">
              <a:spcBef>
                <a:spcPts val="0"/>
              </a:spcBef>
            </a:pPr>
            <a:r>
              <a:rPr lang="en-US" dirty="0"/>
              <a:t>Workplace meetings</a:t>
            </a:r>
          </a:p>
          <a:p>
            <a:pPr marL="228600" indent="-228600">
              <a:buFont typeface="Arial" panose="020B0604020202020204" pitchFamily="34" charset="0"/>
              <a:buChar char="•"/>
            </a:pPr>
            <a:r>
              <a:rPr lang="en-US" sz="1600" b="0" dirty="0">
                <a:solidFill>
                  <a:srgbClr val="FF0000"/>
                </a:solidFill>
              </a:rPr>
              <a:t>In-person meetings are only permitted up to 10 people.</a:t>
            </a:r>
          </a:p>
          <a:p>
            <a:pPr marL="228600" indent="-228600">
              <a:buFont typeface="Arial" panose="020B0604020202020204" pitchFamily="34" charset="0"/>
              <a:buChar char="•"/>
            </a:pPr>
            <a:r>
              <a:rPr lang="en-US" sz="1600" b="0" dirty="0">
                <a:solidFill>
                  <a:srgbClr val="FF0000"/>
                </a:solidFill>
              </a:rPr>
              <a:t>If your meeting requires more than 10 people, it should be hosted virtually.</a:t>
            </a:r>
          </a:p>
          <a:p>
            <a:pPr marL="228600" indent="-228600">
              <a:buFont typeface="Arial" panose="020B0604020202020204" pitchFamily="34" charset="0"/>
              <a:buChar char="•"/>
            </a:pPr>
            <a:r>
              <a:rPr lang="en-US" sz="1600" b="0" dirty="0">
                <a:solidFill>
                  <a:srgbClr val="FF0000"/>
                </a:solidFill>
              </a:rPr>
              <a:t>Onsite visitor policy:</a:t>
            </a:r>
          </a:p>
          <a:p>
            <a:pPr marL="860425" lvl="2" indent="-285750"/>
            <a:r>
              <a:rPr lang="en-US" dirty="0">
                <a:solidFill>
                  <a:srgbClr val="FF0000"/>
                </a:solidFill>
              </a:rPr>
              <a:t>Only “essential” onsite visitor meetings are permitted which is defined as ...</a:t>
            </a:r>
          </a:p>
          <a:p>
            <a:pPr marL="860425" lvl="2" indent="-285750"/>
            <a:r>
              <a:rPr lang="en-US" dirty="0">
                <a:solidFill>
                  <a:srgbClr val="FF0000"/>
                </a:solidFill>
              </a:rPr>
              <a:t>These meetings must maintain 5 people or less.</a:t>
            </a:r>
          </a:p>
          <a:p>
            <a:pPr lvl="2"/>
            <a:endParaRPr lang="en-US" dirty="0"/>
          </a:p>
        </p:txBody>
      </p:sp>
    </p:spTree>
    <p:extLst>
      <p:ext uri="{BB962C8B-B14F-4D97-AF65-F5344CB8AC3E}">
        <p14:creationId xmlns:p14="http://schemas.microsoft.com/office/powerpoint/2010/main" val="3470080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
        <p:nvSpPr>
          <p:cNvPr id="2" name="Title 1"/>
          <p:cNvSpPr>
            <a:spLocks noGrp="1"/>
          </p:cNvSpPr>
          <p:nvPr>
            <p:ph type="title"/>
          </p:nvPr>
        </p:nvSpPr>
        <p:spPr/>
        <p:txBody>
          <a:bodyPr/>
          <a:lstStyle/>
          <a:p>
            <a:r>
              <a:rPr lang="en-US" dirty="0"/>
              <a:t>Office environment </a:t>
            </a:r>
            <a:r>
              <a:rPr lang="en-US" sz="2000" dirty="0">
                <a:solidFill>
                  <a:srgbClr val="FF0000"/>
                </a:solidFill>
              </a:rPr>
              <a:t>(NO in-person meetings allowed)</a:t>
            </a:r>
          </a:p>
        </p:txBody>
      </p:sp>
      <p:sp>
        <p:nvSpPr>
          <p:cNvPr id="3" name="Content Placeholder 2"/>
          <p:cNvSpPr>
            <a:spLocks noGrp="1"/>
          </p:cNvSpPr>
          <p:nvPr>
            <p:ph idx="1"/>
          </p:nvPr>
        </p:nvSpPr>
        <p:spPr>
          <a:xfrm>
            <a:off x="574335" y="1143000"/>
            <a:ext cx="5922260" cy="3482716"/>
          </a:xfrm>
        </p:spPr>
        <p:txBody>
          <a:bodyPr/>
          <a:lstStyle/>
          <a:p>
            <a:pPr marL="0">
              <a:spcBef>
                <a:spcPts val="0"/>
              </a:spcBef>
            </a:pPr>
            <a:r>
              <a:rPr lang="en-US" dirty="0"/>
              <a:t>Workplace meetings</a:t>
            </a:r>
          </a:p>
          <a:p>
            <a:pPr marL="228600" indent="-228600">
              <a:buFont typeface="Arial" panose="020B0604020202020204" pitchFamily="34" charset="0"/>
              <a:buChar char="•"/>
            </a:pPr>
            <a:r>
              <a:rPr lang="en-US" sz="1600" b="0" dirty="0">
                <a:solidFill>
                  <a:srgbClr val="FF0000"/>
                </a:solidFill>
              </a:rPr>
              <a:t>In-person meetings will not be permitted at this time, even for those employees in the same physical location.</a:t>
            </a:r>
          </a:p>
          <a:p>
            <a:pPr marL="228600" indent="-228600">
              <a:buFont typeface="Arial" panose="020B0604020202020204" pitchFamily="34" charset="0"/>
              <a:buChar char="•"/>
            </a:pPr>
            <a:r>
              <a:rPr lang="en-US" sz="1600" b="0" dirty="0">
                <a:solidFill>
                  <a:srgbClr val="FF0000"/>
                </a:solidFill>
              </a:rPr>
              <a:t>Conduct your meetings virtually by phone or Zoom [insert other technology as necessary].</a:t>
            </a:r>
          </a:p>
          <a:p>
            <a:pPr marL="228600" indent="-475488"/>
            <a:endParaRPr lang="en-US" dirty="0"/>
          </a:p>
        </p:txBody>
      </p:sp>
    </p:spTree>
    <p:extLst>
      <p:ext uri="{BB962C8B-B14F-4D97-AF65-F5344CB8AC3E}">
        <p14:creationId xmlns:p14="http://schemas.microsoft.com/office/powerpoint/2010/main" val="2700188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environment </a:t>
            </a:r>
          </a:p>
        </p:txBody>
      </p:sp>
      <p:sp>
        <p:nvSpPr>
          <p:cNvPr id="3" name="Content Placeholder 2"/>
          <p:cNvSpPr>
            <a:spLocks noGrp="1"/>
          </p:cNvSpPr>
          <p:nvPr>
            <p:ph idx="1"/>
          </p:nvPr>
        </p:nvSpPr>
        <p:spPr/>
        <p:txBody>
          <a:bodyPr/>
          <a:lstStyle/>
          <a:p>
            <a:pPr marL="0">
              <a:spcBef>
                <a:spcPts val="0"/>
              </a:spcBef>
            </a:pPr>
            <a:r>
              <a:rPr lang="en-US" dirty="0"/>
              <a:t>Onsite visitor policy </a:t>
            </a:r>
          </a:p>
          <a:p>
            <a:pPr marL="228600" indent="-228600">
              <a:buFont typeface="Arial" panose="020B0604020202020204" pitchFamily="34" charset="0"/>
              <a:buChar char="•"/>
            </a:pPr>
            <a:r>
              <a:rPr lang="en-US" sz="1600" b="0" dirty="0">
                <a:solidFill>
                  <a:srgbClr val="FF0000"/>
                </a:solidFill>
              </a:rPr>
              <a:t>Only “essential” individuals are permitted onsite our premises. </a:t>
            </a:r>
          </a:p>
          <a:p>
            <a:pPr marL="228600" indent="-228600">
              <a:buFont typeface="Arial" panose="020B0604020202020204" pitchFamily="34" charset="0"/>
              <a:buChar char="•"/>
            </a:pPr>
            <a:r>
              <a:rPr lang="en-US" sz="1600" b="0" dirty="0">
                <a:solidFill>
                  <a:srgbClr val="FF0000"/>
                </a:solidFill>
              </a:rPr>
              <a:t>Essential visitors include:</a:t>
            </a:r>
          </a:p>
          <a:p>
            <a:pPr marL="860425" lvl="2" indent="-285750"/>
            <a:r>
              <a:rPr lang="en-US" sz="1400" dirty="0">
                <a:solidFill>
                  <a:srgbClr val="FF0000"/>
                </a:solidFill>
              </a:rPr>
              <a:t>List here</a:t>
            </a:r>
          </a:p>
          <a:p>
            <a:pPr marL="860425" lvl="2" indent="-285750"/>
            <a:r>
              <a:rPr lang="en-US" sz="1400" dirty="0">
                <a:solidFill>
                  <a:srgbClr val="FF0000"/>
                </a:solidFill>
              </a:rPr>
              <a:t>List here </a:t>
            </a:r>
          </a:p>
          <a:p>
            <a:pPr marL="860425" lvl="2" indent="-285750"/>
            <a:r>
              <a:rPr lang="en-US" sz="1400" dirty="0">
                <a:solidFill>
                  <a:srgbClr val="FF0000"/>
                </a:solidFill>
              </a:rPr>
              <a:t>List here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5" y="2201570"/>
            <a:ext cx="2447725" cy="2447725"/>
          </a:xfrm>
          <a:prstGeom prst="rect">
            <a:avLst/>
          </a:prstGeom>
        </p:spPr>
      </p:pic>
    </p:spTree>
    <p:extLst>
      <p:ext uri="{BB962C8B-B14F-4D97-AF65-F5344CB8AC3E}">
        <p14:creationId xmlns:p14="http://schemas.microsoft.com/office/powerpoint/2010/main" val="1554391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protocols </a:t>
            </a:r>
          </a:p>
        </p:txBody>
      </p:sp>
      <p:pic>
        <p:nvPicPr>
          <p:cNvPr id="4" name="Picture 3">
            <a:extLst>
              <a:ext uri="{FF2B5EF4-FFF2-40B4-BE49-F238E27FC236}">
                <a16:creationId xmlns:a16="http://schemas.microsoft.com/office/drawing/2014/main" id="{DEFBF210-C249-CB49-94E7-EB39300DB80F}"/>
              </a:ext>
            </a:extLst>
          </p:cNvPr>
          <p:cNvPicPr>
            <a:picLocks noChangeAspect="1"/>
          </p:cNvPicPr>
          <p:nvPr/>
        </p:nvPicPr>
        <p:blipFill>
          <a:blip r:embed="rId3" cstate="print">
            <a:extLst>
              <a:ext uri="{28A0092B-C50C-407E-A947-70E740481C1C}">
                <a14:useLocalDpi xmlns:a14="http://schemas.microsoft.com/office/drawing/2010/main" val="0"/>
              </a:ext>
            </a:extLst>
          </a:blip>
          <a:srcRect t="1373" b="1373"/>
          <a:stretch/>
        </p:blipFill>
        <p:spPr>
          <a:xfrm>
            <a:off x="6959730" y="2389695"/>
            <a:ext cx="1942443" cy="1889096"/>
          </a:xfrm>
          <a:prstGeom prst="rect">
            <a:avLst/>
          </a:prstGeom>
        </p:spPr>
      </p:pic>
      <p:sp>
        <p:nvSpPr>
          <p:cNvPr id="3" name="Content Placeholder 2"/>
          <p:cNvSpPr>
            <a:spLocks noGrp="1"/>
          </p:cNvSpPr>
          <p:nvPr>
            <p:ph idx="1"/>
          </p:nvPr>
        </p:nvSpPr>
        <p:spPr>
          <a:xfrm>
            <a:off x="574333" y="1143000"/>
            <a:ext cx="8172503" cy="3482716"/>
          </a:xfrm>
        </p:spPr>
        <p:txBody>
          <a:bodyPr>
            <a:normAutofit fontScale="92500" lnSpcReduction="10000"/>
          </a:bodyPr>
          <a:lstStyle/>
          <a:p>
            <a:pPr marL="0">
              <a:spcBef>
                <a:spcPts val="0"/>
              </a:spcBef>
            </a:pPr>
            <a:r>
              <a:rPr lang="en-US" sz="1900" dirty="0"/>
              <a:t>COVID-19 Exposure Employee Alert</a:t>
            </a:r>
          </a:p>
          <a:p>
            <a:pPr marL="228600" indent="-228600">
              <a:lnSpc>
                <a:spcPct val="110000"/>
              </a:lnSpc>
              <a:buFont typeface="Arial" panose="020B0604020202020204" pitchFamily="34" charset="0"/>
              <a:buChar char="•"/>
            </a:pPr>
            <a:r>
              <a:rPr lang="en-US" sz="1600" b="0" dirty="0">
                <a:solidFill>
                  <a:srgbClr val="FF0000"/>
                </a:solidFill>
              </a:rPr>
              <a:t>Client Name </a:t>
            </a:r>
            <a:r>
              <a:rPr lang="en-US" sz="1600" b="0" dirty="0"/>
              <a:t>will provide written notification by </a:t>
            </a:r>
            <a:r>
              <a:rPr lang="en-US" sz="1600" b="0" dirty="0">
                <a:solidFill>
                  <a:srgbClr val="FF0000"/>
                </a:solidFill>
              </a:rPr>
              <a:t>personal service, email, or text message </a:t>
            </a:r>
            <a:r>
              <a:rPr lang="en-US" sz="1600" b="0" dirty="0"/>
              <a:t>within 1 business day of receiving notification of any potential COVID-19 exposure. </a:t>
            </a:r>
          </a:p>
          <a:p>
            <a:pPr marL="228600" indent="-228600">
              <a:lnSpc>
                <a:spcPct val="110000"/>
              </a:lnSpc>
              <a:buFont typeface="Arial" panose="020B0604020202020204" pitchFamily="34" charset="0"/>
              <a:buChar char="•"/>
            </a:pPr>
            <a:r>
              <a:rPr lang="en-US" sz="1600" b="0" dirty="0"/>
              <a:t>All employees, </a:t>
            </a:r>
            <a:r>
              <a:rPr lang="en-US" sz="1600" b="0" dirty="0">
                <a:solidFill>
                  <a:srgbClr val="FF0000"/>
                </a:solidFill>
              </a:rPr>
              <a:t>subcontracted workers, or employee representatives </a:t>
            </a:r>
            <a:br>
              <a:rPr lang="en-US" sz="1600" b="0" dirty="0">
                <a:solidFill>
                  <a:srgbClr val="FF0000"/>
                </a:solidFill>
              </a:rPr>
            </a:br>
            <a:r>
              <a:rPr lang="en-US" sz="1600" b="0" dirty="0"/>
              <a:t>exposed to a confirmed case of COVID-19 during the infectious </a:t>
            </a:r>
            <a:br>
              <a:rPr lang="en-US" sz="1600" b="0" dirty="0"/>
            </a:br>
            <a:r>
              <a:rPr lang="en-US" sz="1600" b="0" dirty="0"/>
              <a:t>period* will be notified.</a:t>
            </a:r>
          </a:p>
          <a:p>
            <a:pPr marL="228600" lvl="1" indent="-228600">
              <a:lnSpc>
                <a:spcPct val="110000"/>
              </a:lnSpc>
            </a:pPr>
            <a:r>
              <a:rPr lang="en-US" dirty="0">
                <a:cs typeface="+mn-cs"/>
              </a:rPr>
              <a:t>Relevant employees will be informed of the dates an individual </a:t>
            </a:r>
            <a:br>
              <a:rPr lang="en-US" dirty="0">
                <a:cs typeface="+mn-cs"/>
              </a:rPr>
            </a:br>
            <a:r>
              <a:rPr lang="en-US" dirty="0">
                <a:cs typeface="+mn-cs"/>
              </a:rPr>
              <a:t>with COVID-19 was at the worksite.</a:t>
            </a:r>
          </a:p>
          <a:p>
            <a:pPr marL="228600" lvl="1" indent="-228600">
              <a:lnSpc>
                <a:spcPct val="110000"/>
              </a:lnSpc>
            </a:pPr>
            <a:r>
              <a:rPr lang="en-US" dirty="0">
                <a:cs typeface="+mn-cs"/>
              </a:rPr>
              <a:t>The privacy of our employees’ health is very important. We will </a:t>
            </a:r>
            <a:br>
              <a:rPr lang="en-US" dirty="0">
                <a:cs typeface="+mn-cs"/>
              </a:rPr>
            </a:br>
            <a:r>
              <a:rPr lang="en-US" dirty="0">
                <a:cs typeface="+mn-cs"/>
              </a:rPr>
              <a:t>not identify the individual when notification is provided. </a:t>
            </a:r>
          </a:p>
          <a:p>
            <a:pPr marL="228600" indent="-228600">
              <a:lnSpc>
                <a:spcPct val="110000"/>
              </a:lnSpc>
              <a:buNone/>
            </a:pPr>
            <a:r>
              <a:rPr lang="en-US" sz="1600" b="0" dirty="0"/>
              <a:t>* Refer to the </a:t>
            </a:r>
            <a:r>
              <a:rPr lang="en-US" sz="1600" b="0" dirty="0">
                <a:hlinkClick r:id="rId4"/>
              </a:rPr>
              <a:t>CDC website </a:t>
            </a:r>
            <a:r>
              <a:rPr lang="en-US" sz="1600" b="0" dirty="0"/>
              <a:t>regarding the definition of infectious period.</a:t>
            </a:r>
          </a:p>
          <a:p>
            <a:endParaRPr lang="en-US" dirty="0"/>
          </a:p>
        </p:txBody>
      </p:sp>
    </p:spTree>
    <p:extLst>
      <p:ext uri="{BB962C8B-B14F-4D97-AF65-F5344CB8AC3E}">
        <p14:creationId xmlns:p14="http://schemas.microsoft.com/office/powerpoint/2010/main" val="219242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travel</a:t>
            </a:r>
          </a:p>
        </p:txBody>
      </p:sp>
      <p:sp>
        <p:nvSpPr>
          <p:cNvPr id="3" name="Content Placeholder 2"/>
          <p:cNvSpPr>
            <a:spLocks noGrp="1"/>
          </p:cNvSpPr>
          <p:nvPr>
            <p:ph idx="1"/>
          </p:nvPr>
        </p:nvSpPr>
        <p:spPr>
          <a:xfrm>
            <a:off x="574334" y="1143000"/>
            <a:ext cx="5286535" cy="3482716"/>
          </a:xfrm>
        </p:spPr>
        <p:txBody>
          <a:bodyPr/>
          <a:lstStyle/>
          <a:p>
            <a:pPr marL="228600" indent="-228600">
              <a:buFont typeface="Arial" panose="020B0604020202020204" pitchFamily="34" charset="0"/>
              <a:buChar char="•"/>
            </a:pPr>
            <a:r>
              <a:rPr lang="en-US" sz="1600" b="0" dirty="0">
                <a:solidFill>
                  <a:srgbClr val="FF0000"/>
                </a:solidFill>
              </a:rPr>
              <a:t>All business travel requiring flight is currently suspended until further notice.</a:t>
            </a:r>
          </a:p>
          <a:p>
            <a:pPr marL="228600" indent="-228600">
              <a:buFont typeface="Arial" panose="020B0604020202020204" pitchFamily="34" charset="0"/>
              <a:buChar char="•"/>
            </a:pPr>
            <a:r>
              <a:rPr lang="en-US" sz="1600" b="0" dirty="0">
                <a:solidFill>
                  <a:srgbClr val="FF0000"/>
                </a:solidFill>
              </a:rPr>
              <a:t>Any business travel must be approved by your manager.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995" y="2367003"/>
            <a:ext cx="2282292" cy="2282292"/>
          </a:xfrm>
          <a:prstGeom prst="rect">
            <a:avLst/>
          </a:prstGeom>
        </p:spPr>
      </p:pic>
    </p:spTree>
    <p:extLst>
      <p:ext uri="{BB962C8B-B14F-4D97-AF65-F5344CB8AC3E}">
        <p14:creationId xmlns:p14="http://schemas.microsoft.com/office/powerpoint/2010/main" val="181031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
        <p:nvSpPr>
          <p:cNvPr id="2" name="Title 1"/>
          <p:cNvSpPr>
            <a:spLocks noGrp="1"/>
          </p:cNvSpPr>
          <p:nvPr>
            <p:ph type="title"/>
          </p:nvPr>
        </p:nvSpPr>
        <p:spPr/>
        <p:txBody>
          <a:bodyPr/>
          <a:lstStyle/>
          <a:p>
            <a:r>
              <a:rPr lang="en-US" dirty="0"/>
              <a:t>Healthcare/labs safety protocol</a:t>
            </a:r>
          </a:p>
        </p:txBody>
      </p:sp>
      <p:sp>
        <p:nvSpPr>
          <p:cNvPr id="3" name="Content Placeholder 2"/>
          <p:cNvSpPr>
            <a:spLocks noGrp="1"/>
          </p:cNvSpPr>
          <p:nvPr>
            <p:ph idx="1"/>
          </p:nvPr>
        </p:nvSpPr>
        <p:spPr/>
        <p:txBody>
          <a:bodyPr>
            <a:normAutofit fontScale="85000" lnSpcReduction="10000"/>
          </a:bodyPr>
          <a:lstStyle/>
          <a:p>
            <a:pPr marL="293688" indent="-285750">
              <a:buFont typeface="Arial" panose="020B0604020202020204" pitchFamily="34" charset="0"/>
              <a:buChar char="•"/>
            </a:pPr>
            <a:r>
              <a:rPr lang="en-US" b="0" dirty="0">
                <a:solidFill>
                  <a:srgbClr val="FF0000"/>
                </a:solidFill>
              </a:rPr>
              <a:t>All laboratory workers working with SARS-CoV-2 must wear appropriate PPE.</a:t>
            </a:r>
          </a:p>
          <a:p>
            <a:pPr marL="293688" indent="-285750">
              <a:buFont typeface="Arial" panose="020B0604020202020204" pitchFamily="34" charset="0"/>
              <a:buChar char="•"/>
            </a:pPr>
            <a:r>
              <a:rPr lang="en-US" b="0" dirty="0">
                <a:solidFill>
                  <a:srgbClr val="FF0000"/>
                </a:solidFill>
              </a:rPr>
              <a:t>Laboratory personnel working with samples suspected or confirmed to contain SARS-CoV-2 should immediately report to their supervisor any incidents or accidents involving potential or actual exposure to SARS-CoV-2, as well as the development of symptoms consistent with COVID-19.</a:t>
            </a:r>
          </a:p>
          <a:p>
            <a:pPr marL="293688" indent="-285750">
              <a:buFont typeface="Arial" panose="020B0604020202020204" pitchFamily="34" charset="0"/>
              <a:buChar char="•"/>
            </a:pPr>
            <a:r>
              <a:rPr lang="en-US" b="0" dirty="0">
                <a:solidFill>
                  <a:srgbClr val="FF0000"/>
                </a:solidFill>
              </a:rPr>
              <a:t>Practice safe handling of specimens from patients with suspected or confirmed COVID-19.</a:t>
            </a:r>
          </a:p>
          <a:p>
            <a:pPr marL="293688" indent="-285750">
              <a:buFont typeface="Arial" panose="020B0604020202020204" pitchFamily="34" charset="0"/>
              <a:buChar char="•"/>
            </a:pPr>
            <a:r>
              <a:rPr lang="en-US" b="0" dirty="0">
                <a:solidFill>
                  <a:srgbClr val="FF0000"/>
                </a:solidFill>
              </a:rPr>
              <a:t>Use technical procedures that minimize the formation of aerosols and droplets.</a:t>
            </a:r>
          </a:p>
          <a:p>
            <a:pPr marL="293688" indent="-285750">
              <a:buFont typeface="Arial" panose="020B0604020202020204" pitchFamily="34" charset="0"/>
              <a:buChar char="•"/>
            </a:pPr>
            <a:r>
              <a:rPr lang="en-US" b="0" dirty="0">
                <a:solidFill>
                  <a:srgbClr val="FF0000"/>
                </a:solidFill>
              </a:rPr>
              <a:t>Use an autoclave to inactivate infectious material in all waste before disposal. Adhere to applicable federal, state, and local regulations when disposing of laboratory waste.</a:t>
            </a:r>
          </a:p>
          <a:p>
            <a:pPr marL="293688" indent="-285750">
              <a:buFont typeface="Arial" panose="020B0604020202020204" pitchFamily="34" charset="0"/>
              <a:buChar char="•"/>
            </a:pPr>
            <a:r>
              <a:rPr lang="en-US" b="0" dirty="0">
                <a:solidFill>
                  <a:srgbClr val="FF0000"/>
                </a:solidFill>
              </a:rPr>
              <a:t>Workers should avoid touching their faces, including their eyes, noses, and mouths, particularly until after they have thoroughly washed their hands upon completing work and/or removing PPE.</a:t>
            </a:r>
          </a:p>
          <a:p>
            <a:pPr marL="293688" indent="-285750">
              <a:buFont typeface="Arial" panose="020B0604020202020204" pitchFamily="34" charset="0"/>
              <a:buChar char="•"/>
            </a:pPr>
            <a:endParaRPr lang="en-US" dirty="0">
              <a:solidFill>
                <a:srgbClr val="FF0000"/>
              </a:solidFill>
            </a:endParaRPr>
          </a:p>
        </p:txBody>
      </p:sp>
      <p:sp>
        <p:nvSpPr>
          <p:cNvPr id="4" name="Rectangle 3"/>
          <p:cNvSpPr/>
          <p:nvPr/>
        </p:nvSpPr>
        <p:spPr>
          <a:xfrm>
            <a:off x="226339" y="43845"/>
            <a:ext cx="8917661" cy="251159"/>
          </a:xfrm>
          <a:prstGeom prst="rect">
            <a:avLst/>
          </a:prstGeom>
        </p:spPr>
        <p:txBody>
          <a:bodyPr wrap="square">
            <a:spAutoFit/>
          </a:bodyPr>
          <a:lstStyle/>
          <a:p>
            <a:pPr>
              <a:spcBef>
                <a:spcPts val="600"/>
              </a:spcBef>
              <a:spcAft>
                <a:spcPts val="600"/>
              </a:spcAft>
            </a:pPr>
            <a:r>
              <a:rPr lang="en-US" sz="1200" b="1" dirty="0">
                <a:solidFill>
                  <a:srgbClr val="FF0000"/>
                </a:solidFill>
                <a:latin typeface="+mj-lt"/>
              </a:rPr>
              <a:t>Replace/edit content to client-specific protocols. Include URL/videos to employer resources as necessary. </a:t>
            </a:r>
          </a:p>
        </p:txBody>
      </p:sp>
    </p:spTree>
    <p:extLst>
      <p:ext uri="{BB962C8B-B14F-4D97-AF65-F5344CB8AC3E}">
        <p14:creationId xmlns:p14="http://schemas.microsoft.com/office/powerpoint/2010/main" val="11588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273757"/>
            <a:ext cx="2375538" cy="2375538"/>
          </a:xfrm>
          <a:prstGeom prst="rect">
            <a:avLst/>
          </a:prstGeom>
        </p:spPr>
      </p:pic>
      <p:sp>
        <p:nvSpPr>
          <p:cNvPr id="2" name="Title 1"/>
          <p:cNvSpPr>
            <a:spLocks noGrp="1"/>
          </p:cNvSpPr>
          <p:nvPr>
            <p:ph type="title"/>
          </p:nvPr>
        </p:nvSpPr>
        <p:spPr>
          <a:xfrm>
            <a:off x="574334" y="365760"/>
            <a:ext cx="8415081" cy="517922"/>
          </a:xfrm>
        </p:spPr>
        <p:txBody>
          <a:bodyPr/>
          <a:lstStyle/>
          <a:p>
            <a:r>
              <a:rPr lang="en-US" dirty="0"/>
              <a:t>Environmental services </a:t>
            </a:r>
            <a:br>
              <a:rPr lang="en-US" dirty="0"/>
            </a:br>
            <a:r>
              <a:rPr lang="en-US" dirty="0">
                <a:solidFill>
                  <a:srgbClr val="FF0000"/>
                </a:solidFill>
              </a:rPr>
              <a:t>(</a:t>
            </a:r>
            <a:r>
              <a:rPr lang="en-US" dirty="0" err="1">
                <a:solidFill>
                  <a:srgbClr val="FF0000"/>
                </a:solidFill>
              </a:rPr>
              <a:t>i.E.</a:t>
            </a:r>
            <a:r>
              <a:rPr lang="en-US" dirty="0">
                <a:solidFill>
                  <a:srgbClr val="FF0000"/>
                </a:solidFill>
              </a:rPr>
              <a:t>, Janitorial, cleaning) </a:t>
            </a:r>
            <a:r>
              <a:rPr lang="en-US" dirty="0"/>
              <a:t>safety protocol</a:t>
            </a:r>
          </a:p>
        </p:txBody>
      </p:sp>
      <p:sp>
        <p:nvSpPr>
          <p:cNvPr id="3" name="Content Placeholder 2"/>
          <p:cNvSpPr>
            <a:spLocks noGrp="1"/>
          </p:cNvSpPr>
          <p:nvPr>
            <p:ph idx="1"/>
          </p:nvPr>
        </p:nvSpPr>
        <p:spPr>
          <a:xfrm>
            <a:off x="574334" y="1143000"/>
            <a:ext cx="5687129" cy="3482716"/>
          </a:xfrm>
        </p:spPr>
        <p:txBody>
          <a:bodyPr>
            <a:normAutofit/>
          </a:bodyPr>
          <a:lstStyle/>
          <a:p>
            <a:pPr marL="228600" indent="-228600">
              <a:buFont typeface="Arial" panose="020B0604020202020204" pitchFamily="34" charset="0"/>
              <a:buChar char="•"/>
            </a:pPr>
            <a:r>
              <a:rPr lang="en-US" sz="1600" b="0" dirty="0">
                <a:solidFill>
                  <a:srgbClr val="FF0000"/>
                </a:solidFill>
              </a:rPr>
              <a:t>Ensure you have access to proper ventilation while performing your job. </a:t>
            </a:r>
          </a:p>
          <a:p>
            <a:pPr marL="228600" indent="-228600">
              <a:buFont typeface="Arial" panose="020B0604020202020204" pitchFamily="34" charset="0"/>
              <a:buChar char="•"/>
            </a:pPr>
            <a:r>
              <a:rPr lang="en-US" sz="1600" b="0" dirty="0">
                <a:solidFill>
                  <a:srgbClr val="FF0000"/>
                </a:solidFill>
              </a:rPr>
              <a:t>Avoid touching your face, including eyes, noses, and mouths.</a:t>
            </a:r>
          </a:p>
          <a:p>
            <a:pPr marL="228600" indent="-228600">
              <a:buFont typeface="Arial" panose="020B0604020202020204" pitchFamily="34" charset="0"/>
              <a:buChar char="•"/>
            </a:pPr>
            <a:r>
              <a:rPr lang="en-US" sz="1600" b="0" dirty="0">
                <a:solidFill>
                  <a:srgbClr val="FF0000"/>
                </a:solidFill>
              </a:rPr>
              <a:t>Upon completion of your job, be sure to wash your hands thoroughly. </a:t>
            </a:r>
          </a:p>
          <a:p>
            <a:pPr marL="228600" indent="-228600">
              <a:buFont typeface="Arial" panose="020B0604020202020204" pitchFamily="34" charset="0"/>
              <a:buChar char="•"/>
            </a:pPr>
            <a:r>
              <a:rPr lang="en-US" sz="1600" b="0" dirty="0">
                <a:solidFill>
                  <a:srgbClr val="FF0000"/>
                </a:solidFill>
              </a:rPr>
              <a:t>Be sure to clean and sanitize any items you used. </a:t>
            </a:r>
          </a:p>
          <a:p>
            <a:pPr marL="293688" indent="-285750">
              <a:buFont typeface="Arial" panose="020B0604020202020204" pitchFamily="34" charset="0"/>
              <a:buChar char="•"/>
            </a:pPr>
            <a:endParaRPr lang="en-US" sz="1600" dirty="0"/>
          </a:p>
        </p:txBody>
      </p:sp>
      <p:sp>
        <p:nvSpPr>
          <p:cNvPr id="4" name="Rectangle 3"/>
          <p:cNvSpPr/>
          <p:nvPr/>
        </p:nvSpPr>
        <p:spPr>
          <a:xfrm>
            <a:off x="226339" y="43845"/>
            <a:ext cx="8763076" cy="251159"/>
          </a:xfrm>
          <a:prstGeom prst="rect">
            <a:avLst/>
          </a:prstGeom>
        </p:spPr>
        <p:txBody>
          <a:bodyPr wrap="square">
            <a:spAutoFit/>
          </a:bodyPr>
          <a:lstStyle/>
          <a:p>
            <a:pPr>
              <a:spcBef>
                <a:spcPts val="600"/>
              </a:spcBef>
              <a:spcAft>
                <a:spcPts val="600"/>
              </a:spcAft>
            </a:pPr>
            <a:r>
              <a:rPr lang="en-US" sz="1200" b="1" dirty="0">
                <a:solidFill>
                  <a:srgbClr val="FF0000"/>
                </a:solidFill>
                <a:latin typeface="+mj-lt"/>
              </a:rPr>
              <a:t>Replace/edit content to client-specific protocols. Include URL/videos to employer resources as necessary. </a:t>
            </a:r>
          </a:p>
        </p:txBody>
      </p:sp>
    </p:spTree>
    <p:extLst>
      <p:ext uri="{BB962C8B-B14F-4D97-AF65-F5344CB8AC3E}">
        <p14:creationId xmlns:p14="http://schemas.microsoft.com/office/powerpoint/2010/main" val="1492388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444"/>
            <a:ext cx="9144000" cy="5143500"/>
          </a:xfrm>
          <a:prstGeom prst="rect">
            <a:avLst/>
          </a:prstGeom>
        </p:spPr>
      </p:pic>
      <p:sp>
        <p:nvSpPr>
          <p:cNvPr id="7" name="PresentationTitle"/>
          <p:cNvSpPr>
            <a:spLocks noGrp="1" noChangeArrowheads="1"/>
          </p:cNvSpPr>
          <p:nvPr>
            <p:ph type="ctrTitle"/>
            <p:custDataLst>
              <p:tags r:id="rId2"/>
            </p:custDataLst>
          </p:nvPr>
        </p:nvSpPr>
        <p:spPr>
          <a:xfrm>
            <a:off x="685800" y="2221992"/>
            <a:ext cx="4194482" cy="397032"/>
          </a:xfrm>
        </p:spPr>
        <p:txBody>
          <a:bodyPr lIns="0"/>
          <a:lstStyle/>
          <a:p>
            <a:r>
              <a:rPr lang="en-US" dirty="0"/>
              <a:t>The Way Forward </a:t>
            </a:r>
            <a:endParaRPr lang="en-US" altLang="en-US" dirty="0">
              <a:solidFill>
                <a:schemeClr val="tx2"/>
              </a:solidFill>
            </a:endParaRPr>
          </a:p>
        </p:txBody>
      </p:sp>
      <p:sp>
        <p:nvSpPr>
          <p:cNvPr id="8" name="Date"/>
          <p:cNvSpPr>
            <a:spLocks noGrp="1" noChangeArrowheads="1"/>
          </p:cNvSpPr>
          <p:nvPr>
            <p:ph type="subTitle" sz="quarter" idx="1"/>
            <p:custDataLst>
              <p:tags r:id="rId3"/>
            </p:custDataLst>
          </p:nvPr>
        </p:nvSpPr>
        <p:spPr>
          <a:xfrm>
            <a:off x="685801" y="2843784"/>
            <a:ext cx="4134028" cy="510909"/>
          </a:xfrm>
        </p:spPr>
        <p:txBody>
          <a:bodyPr/>
          <a:lstStyle/>
          <a:p>
            <a:pPr>
              <a:spcBef>
                <a:spcPts val="0"/>
              </a:spcBef>
            </a:pPr>
            <a:r>
              <a:rPr lang="en-US" altLang="en-US" dirty="0"/>
              <a:t>Protocols &amp; Information to Support our Employees </a:t>
            </a:r>
          </a:p>
        </p:txBody>
      </p:sp>
      <p:sp>
        <p:nvSpPr>
          <p:cNvPr id="5" name="Text Placeholder 4"/>
          <p:cNvSpPr>
            <a:spLocks noGrp="1"/>
          </p:cNvSpPr>
          <p:nvPr>
            <p:ph type="body" sz="quarter" idx="10"/>
          </p:nvPr>
        </p:nvSpPr>
        <p:spPr/>
        <p:txBody>
          <a:bodyPr/>
          <a:lstStyle/>
          <a:p>
            <a:endParaRPr lang="en-US" dirty="0"/>
          </a:p>
        </p:txBody>
      </p:sp>
      <p:sp>
        <p:nvSpPr>
          <p:cNvPr id="3" name="Rectangle 2"/>
          <p:cNvSpPr/>
          <p:nvPr/>
        </p:nvSpPr>
        <p:spPr bwMode="auto">
          <a:xfrm>
            <a:off x="0" y="4849566"/>
            <a:ext cx="9144000" cy="295455"/>
          </a:xfrm>
          <a:prstGeom prst="rect">
            <a:avLst/>
          </a:prstGeom>
          <a:solidFill>
            <a:schemeClr val="accent4"/>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736062"/>
            <a:ext cx="3054835" cy="647064"/>
          </a:xfrm>
          <a:prstGeom prst="rect">
            <a:avLst/>
          </a:prstGeom>
        </p:spPr>
      </p:pic>
    </p:spTree>
    <p:custDataLst>
      <p:tags r:id="rId1"/>
    </p:custDataLst>
    <p:extLst>
      <p:ext uri="{BB962C8B-B14F-4D97-AF65-F5344CB8AC3E}">
        <p14:creationId xmlns:p14="http://schemas.microsoft.com/office/powerpoint/2010/main" val="2943738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Manufacturing safety protocol</a:t>
            </a:r>
          </a:p>
        </p:txBody>
      </p:sp>
      <p:sp>
        <p:nvSpPr>
          <p:cNvPr id="3" name="Content Placeholder 2"/>
          <p:cNvSpPr>
            <a:spLocks noGrp="1"/>
          </p:cNvSpPr>
          <p:nvPr>
            <p:ph idx="1"/>
          </p:nvPr>
        </p:nvSpPr>
        <p:spPr>
          <a:xfrm>
            <a:off x="574334" y="1143000"/>
            <a:ext cx="5364912" cy="3482716"/>
          </a:xfrm>
        </p:spPr>
        <p:txBody>
          <a:bodyPr>
            <a:normAutofit/>
          </a:bodyPr>
          <a:lstStyle/>
          <a:p>
            <a:pPr marL="228600" indent="-228600">
              <a:buFont typeface="Arial" panose="020B0604020202020204" pitchFamily="34" charset="0"/>
              <a:buChar char="•"/>
            </a:pPr>
            <a:r>
              <a:rPr lang="en-US" sz="1600" b="0" dirty="0">
                <a:solidFill>
                  <a:srgbClr val="FF0000"/>
                </a:solidFill>
              </a:rPr>
              <a:t>Please remember to use gloves at all times.</a:t>
            </a:r>
          </a:p>
          <a:p>
            <a:pPr marL="228600" indent="-228600">
              <a:buFont typeface="Arial" panose="020B0604020202020204" pitchFamily="34" charset="0"/>
              <a:buChar char="•"/>
            </a:pPr>
            <a:r>
              <a:rPr lang="en-US" sz="1600" b="0" dirty="0">
                <a:solidFill>
                  <a:srgbClr val="FF0000"/>
                </a:solidFill>
              </a:rPr>
              <a:t>You will have provided disinfectants and sanitizers to wipe equipment. </a:t>
            </a:r>
          </a:p>
          <a:p>
            <a:pPr marL="228600" indent="-228600">
              <a:buFont typeface="Arial" panose="020B0604020202020204" pitchFamily="34" charset="0"/>
              <a:buChar char="•"/>
            </a:pPr>
            <a:r>
              <a:rPr lang="en-US" sz="1600" b="0" dirty="0">
                <a:solidFill>
                  <a:srgbClr val="FF0000"/>
                </a:solidFill>
              </a:rPr>
              <a:t>Avoid touching your face, including eyes, noses, and mouths.</a:t>
            </a:r>
          </a:p>
          <a:p>
            <a:pPr marL="228600" indent="-228600">
              <a:buFont typeface="Arial" panose="020B0604020202020204" pitchFamily="34" charset="0"/>
              <a:buChar char="•"/>
            </a:pPr>
            <a:r>
              <a:rPr lang="en-US" sz="1600" b="0" dirty="0">
                <a:solidFill>
                  <a:srgbClr val="FF0000"/>
                </a:solidFill>
              </a:rPr>
              <a:t>Upon completion of your job, be sure to wash your hands thoroughly. </a:t>
            </a:r>
          </a:p>
          <a:p>
            <a:pPr marL="293688" indent="-285750">
              <a:buFont typeface="Arial" panose="020B0604020202020204" pitchFamily="34" charset="0"/>
              <a:buChar char="•"/>
            </a:pPr>
            <a:endParaRPr lang="en-US" sz="1600" dirty="0">
              <a:solidFill>
                <a:srgbClr val="FF0000"/>
              </a:solidFill>
            </a:endParaRPr>
          </a:p>
        </p:txBody>
      </p:sp>
      <p:sp>
        <p:nvSpPr>
          <p:cNvPr id="4" name="Rectangle 3"/>
          <p:cNvSpPr/>
          <p:nvPr/>
        </p:nvSpPr>
        <p:spPr>
          <a:xfrm>
            <a:off x="226339" y="114601"/>
            <a:ext cx="8763076" cy="251159"/>
          </a:xfrm>
          <a:prstGeom prst="rect">
            <a:avLst/>
          </a:prstGeom>
        </p:spPr>
        <p:txBody>
          <a:bodyPr wrap="square">
            <a:spAutoFit/>
          </a:bodyPr>
          <a:lstStyle/>
          <a:p>
            <a:pPr>
              <a:spcBef>
                <a:spcPts val="600"/>
              </a:spcBef>
              <a:spcAft>
                <a:spcPts val="600"/>
              </a:spcAft>
            </a:pPr>
            <a:r>
              <a:rPr lang="en-US" sz="1200" b="1" dirty="0">
                <a:solidFill>
                  <a:srgbClr val="FF0000"/>
                </a:solidFill>
                <a:latin typeface="+mj-lt"/>
              </a:rPr>
              <a:t>Replace/edit content to client-specific protocols. Include URL/videos to employer resources as necessary.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Tree>
    <p:extLst>
      <p:ext uri="{BB962C8B-B14F-4D97-AF65-F5344CB8AC3E}">
        <p14:creationId xmlns:p14="http://schemas.microsoft.com/office/powerpoint/2010/main" val="309887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
        <p:nvSpPr>
          <p:cNvPr id="2" name="Title 1"/>
          <p:cNvSpPr>
            <a:spLocks noGrp="1"/>
          </p:cNvSpPr>
          <p:nvPr>
            <p:ph type="title"/>
          </p:nvPr>
        </p:nvSpPr>
        <p:spPr/>
        <p:txBody>
          <a:bodyPr/>
          <a:lstStyle/>
          <a:p>
            <a:r>
              <a:rPr lang="en-US" dirty="0"/>
              <a:t>Retail safety protocol</a:t>
            </a:r>
          </a:p>
        </p:txBody>
      </p:sp>
      <p:sp>
        <p:nvSpPr>
          <p:cNvPr id="3" name="Content Placeholder 2"/>
          <p:cNvSpPr>
            <a:spLocks noGrp="1"/>
          </p:cNvSpPr>
          <p:nvPr>
            <p:ph idx="1"/>
          </p:nvPr>
        </p:nvSpPr>
        <p:spPr>
          <a:xfrm>
            <a:off x="574334" y="1143000"/>
            <a:ext cx="6340272" cy="3482716"/>
          </a:xfrm>
        </p:spPr>
        <p:txBody>
          <a:bodyPr>
            <a:noAutofit/>
          </a:bodyPr>
          <a:lstStyle/>
          <a:p>
            <a:pPr marL="228600" indent="-228600">
              <a:buFont typeface="Arial" panose="020B0604020202020204" pitchFamily="34" charset="0"/>
              <a:buChar char="•"/>
            </a:pPr>
            <a:r>
              <a:rPr lang="en-US" sz="1600" b="0" dirty="0">
                <a:solidFill>
                  <a:srgbClr val="FF0000"/>
                </a:solidFill>
              </a:rPr>
              <a:t>We will have new physical barriers up near the cash register to protect you from shoppers. </a:t>
            </a:r>
          </a:p>
          <a:p>
            <a:pPr marL="228600" indent="-228600">
              <a:buFont typeface="Arial" panose="020B0604020202020204" pitchFamily="34" charset="0"/>
              <a:buChar char="•"/>
            </a:pPr>
            <a:r>
              <a:rPr lang="en-US" sz="1600" b="0" dirty="0">
                <a:solidFill>
                  <a:srgbClr val="FF0000"/>
                </a:solidFill>
              </a:rPr>
              <a:t>Our stores will have rope to keep customers from congregating too close to each other. </a:t>
            </a:r>
          </a:p>
          <a:p>
            <a:pPr marL="228600" indent="-228600">
              <a:buFont typeface="Arial" panose="020B0604020202020204" pitchFamily="34" charset="0"/>
              <a:buChar char="•"/>
            </a:pPr>
            <a:r>
              <a:rPr lang="en-US" sz="1600" b="0" dirty="0">
                <a:solidFill>
                  <a:srgbClr val="FF0000"/>
                </a:solidFill>
              </a:rPr>
              <a:t>We will have new self-checkout stands to minimize your interaction with customers.</a:t>
            </a:r>
          </a:p>
          <a:p>
            <a:pPr marL="228600" indent="-228600">
              <a:buFont typeface="Arial" panose="020B0604020202020204" pitchFamily="34" charset="0"/>
              <a:buChar char="•"/>
            </a:pPr>
            <a:r>
              <a:rPr lang="en-US" sz="1600" b="0" dirty="0">
                <a:solidFill>
                  <a:srgbClr val="FF0000"/>
                </a:solidFill>
              </a:rPr>
              <a:t>Use supplies to disinfect surfaces in workspaces and</a:t>
            </a:r>
            <a:br>
              <a:rPr lang="en-US" sz="1600" b="0" dirty="0">
                <a:solidFill>
                  <a:srgbClr val="FF0000"/>
                </a:solidFill>
              </a:rPr>
            </a:br>
            <a:r>
              <a:rPr lang="en-US" sz="1600" b="0" dirty="0">
                <a:solidFill>
                  <a:srgbClr val="FF0000"/>
                </a:solidFill>
              </a:rPr>
              <a:t>public areas.</a:t>
            </a:r>
          </a:p>
          <a:p>
            <a:pPr marL="228600" indent="-228600">
              <a:buFont typeface="Arial" panose="020B0604020202020204" pitchFamily="34" charset="0"/>
              <a:buChar char="•"/>
            </a:pPr>
            <a:r>
              <a:rPr lang="en-US" sz="1600" b="0" dirty="0">
                <a:solidFill>
                  <a:srgbClr val="FF0000"/>
                </a:solidFill>
              </a:rPr>
              <a:t>Avoid touching your face, including eyes, noses, and mouths.</a:t>
            </a:r>
          </a:p>
          <a:p>
            <a:pPr marL="228600" indent="-228600">
              <a:buFont typeface="Arial" panose="020B0604020202020204" pitchFamily="34" charset="0"/>
              <a:buChar char="•"/>
            </a:pPr>
            <a:r>
              <a:rPr lang="en-US" sz="1600" b="0" dirty="0">
                <a:solidFill>
                  <a:srgbClr val="FF0000"/>
                </a:solidFill>
              </a:rPr>
              <a:t>Upon completion of your job, be sure to wash your hands thoroughly. </a:t>
            </a:r>
          </a:p>
          <a:p>
            <a:pPr marL="228600" indent="-228600">
              <a:buFont typeface="Arial" panose="020B0604020202020204" pitchFamily="34" charset="0"/>
              <a:buChar char="•"/>
            </a:pPr>
            <a:endParaRPr lang="en-US" sz="1600" dirty="0">
              <a:solidFill>
                <a:srgbClr val="FF0000"/>
              </a:solidFill>
            </a:endParaRPr>
          </a:p>
        </p:txBody>
      </p:sp>
      <p:sp>
        <p:nvSpPr>
          <p:cNvPr id="4" name="Rectangle 3"/>
          <p:cNvSpPr/>
          <p:nvPr/>
        </p:nvSpPr>
        <p:spPr>
          <a:xfrm>
            <a:off x="226339" y="43845"/>
            <a:ext cx="8763076" cy="251159"/>
          </a:xfrm>
          <a:prstGeom prst="rect">
            <a:avLst/>
          </a:prstGeom>
        </p:spPr>
        <p:txBody>
          <a:bodyPr wrap="square">
            <a:spAutoFit/>
          </a:bodyPr>
          <a:lstStyle/>
          <a:p>
            <a:pPr>
              <a:spcBef>
                <a:spcPts val="600"/>
              </a:spcBef>
              <a:spcAft>
                <a:spcPts val="600"/>
              </a:spcAft>
            </a:pPr>
            <a:r>
              <a:rPr lang="en-US" sz="1200" b="1" dirty="0">
                <a:solidFill>
                  <a:srgbClr val="FF0000"/>
                </a:solidFill>
                <a:latin typeface="+mj-lt"/>
              </a:rPr>
              <a:t>Replace/edit content to client-specific protocols. Include URL/videos to employer resources as necessary. </a:t>
            </a:r>
          </a:p>
        </p:txBody>
      </p:sp>
    </p:spTree>
    <p:extLst>
      <p:ext uri="{BB962C8B-B14F-4D97-AF65-F5344CB8AC3E}">
        <p14:creationId xmlns:p14="http://schemas.microsoft.com/office/powerpoint/2010/main" val="3893248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t" anchorCtr="0"/>
          <a:lstStyle/>
          <a:p>
            <a:pPr>
              <a:lnSpc>
                <a:spcPct val="100000"/>
              </a:lnSpc>
            </a:pPr>
            <a:r>
              <a:rPr lang="en-US" sz="3600" dirty="0"/>
              <a:t>Healthcare </a:t>
            </a:r>
            <a:br>
              <a:rPr lang="en-US" sz="3600" dirty="0"/>
            </a:br>
            <a:r>
              <a:rPr lang="en-US" sz="3600" dirty="0"/>
              <a:t>Best Practices </a:t>
            </a:r>
            <a:br>
              <a:rPr lang="en-US" sz="3600" dirty="0"/>
            </a:br>
            <a:r>
              <a:rPr lang="en-US" sz="3600" dirty="0"/>
              <a:t>and Resources</a:t>
            </a:r>
          </a:p>
        </p:txBody>
      </p:sp>
    </p:spTree>
    <p:extLst>
      <p:ext uri="{BB962C8B-B14F-4D97-AF65-F5344CB8AC3E}">
        <p14:creationId xmlns:p14="http://schemas.microsoft.com/office/powerpoint/2010/main" val="33755610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1708" y="2343424"/>
            <a:ext cx="2282292" cy="2282292"/>
          </a:xfrm>
          <a:prstGeom prst="rect">
            <a:avLst/>
          </a:prstGeom>
        </p:spPr>
      </p:pic>
      <p:sp>
        <p:nvSpPr>
          <p:cNvPr id="2" name="Title 1"/>
          <p:cNvSpPr>
            <a:spLocks noGrp="1"/>
          </p:cNvSpPr>
          <p:nvPr>
            <p:ph type="title"/>
          </p:nvPr>
        </p:nvSpPr>
        <p:spPr/>
        <p:txBody>
          <a:bodyPr/>
          <a:lstStyle/>
          <a:p>
            <a:r>
              <a:rPr lang="en-US" dirty="0"/>
              <a:t>COVID-19 best practices</a:t>
            </a:r>
          </a:p>
        </p:txBody>
      </p:sp>
      <p:sp>
        <p:nvSpPr>
          <p:cNvPr id="3" name="Content Placeholder 2"/>
          <p:cNvSpPr>
            <a:spLocks noGrp="1"/>
          </p:cNvSpPr>
          <p:nvPr>
            <p:ph idx="1"/>
          </p:nvPr>
        </p:nvSpPr>
        <p:spPr>
          <a:xfrm>
            <a:off x="574335" y="1143000"/>
            <a:ext cx="5861300" cy="3482716"/>
          </a:xfrm>
        </p:spPr>
        <p:txBody>
          <a:bodyPr/>
          <a:lstStyle/>
          <a:p>
            <a:pPr marL="0">
              <a:spcBef>
                <a:spcPts val="0"/>
              </a:spcBef>
            </a:pPr>
            <a:r>
              <a:rPr lang="en-US" dirty="0"/>
              <a:t>What if I have symptoms?</a:t>
            </a:r>
          </a:p>
          <a:p>
            <a:pPr marL="228600" indent="-228600">
              <a:buFont typeface="Arial" panose="020B0604020202020204" pitchFamily="34" charset="0"/>
              <a:buChar char="•"/>
            </a:pPr>
            <a:r>
              <a:rPr lang="en-US" sz="1600" b="0" dirty="0"/>
              <a:t>Do not come into the workplace.</a:t>
            </a:r>
          </a:p>
          <a:p>
            <a:pPr marL="228600" indent="-228600">
              <a:buFont typeface="Arial" panose="020B0604020202020204" pitchFamily="34" charset="0"/>
              <a:buChar char="•"/>
            </a:pPr>
            <a:r>
              <a:rPr lang="en-US" sz="1600" b="0" dirty="0"/>
              <a:t>Call your health care physician or connect with a telehealth provider </a:t>
            </a:r>
            <a:r>
              <a:rPr lang="en-US" sz="1600" b="0" i="1" u="sng" dirty="0"/>
              <a:t>before</a:t>
            </a:r>
            <a:r>
              <a:rPr lang="en-US" sz="1600" b="0" dirty="0"/>
              <a:t> you seek medical care. </a:t>
            </a:r>
          </a:p>
          <a:p>
            <a:pPr marL="228600" indent="-228600">
              <a:buFont typeface="Arial" panose="020B0604020202020204" pitchFamily="34" charset="0"/>
              <a:buChar char="•"/>
            </a:pPr>
            <a:r>
              <a:rPr lang="en-US" sz="1600" b="0" dirty="0"/>
              <a:t>Through </a:t>
            </a:r>
            <a:r>
              <a:rPr lang="en-US" sz="1600" b="0" dirty="0">
                <a:solidFill>
                  <a:srgbClr val="FF0000"/>
                </a:solidFill>
              </a:rPr>
              <a:t>Vendor Name, telehealth services [insert cost details, ex. will cost $50 per e-Visit; are paid for 100% by company, etc.] for all dependents on your health plan. </a:t>
            </a:r>
          </a:p>
          <a:p>
            <a:pPr marL="860425" lvl="2" indent="-285750"/>
            <a:r>
              <a:rPr lang="en-US" sz="1400" dirty="0">
                <a:solidFill>
                  <a:srgbClr val="FF0000"/>
                </a:solidFill>
              </a:rPr>
              <a:t>To get started visit www.com or download vendor name’s mobile app.</a:t>
            </a:r>
          </a:p>
          <a:p>
            <a:pPr marL="228600" indent="-228600">
              <a:buFont typeface="Arial" panose="020B0604020202020204" pitchFamily="34" charset="0"/>
              <a:buChar char="•"/>
            </a:pPr>
            <a:r>
              <a:rPr lang="en-US" sz="1600" b="0" dirty="0"/>
              <a:t>Access the </a:t>
            </a:r>
            <a:r>
              <a:rPr lang="en-US" sz="1600" b="0" dirty="0">
                <a:hlinkClick r:id="rId4"/>
              </a:rPr>
              <a:t>CDC’s self-checker </a:t>
            </a:r>
            <a:r>
              <a:rPr lang="en-US" sz="1600" b="0" dirty="0"/>
              <a:t>to help you make decisions and seek appropriate medical care.</a:t>
            </a:r>
          </a:p>
          <a:p>
            <a:endParaRPr lang="en-US" dirty="0"/>
          </a:p>
        </p:txBody>
      </p:sp>
    </p:spTree>
    <p:extLst>
      <p:ext uri="{BB962C8B-B14F-4D97-AF65-F5344CB8AC3E}">
        <p14:creationId xmlns:p14="http://schemas.microsoft.com/office/powerpoint/2010/main" val="2537624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best practices</a:t>
            </a:r>
          </a:p>
        </p:txBody>
      </p:sp>
      <p:sp>
        <p:nvSpPr>
          <p:cNvPr id="3" name="Content Placeholder 2"/>
          <p:cNvSpPr>
            <a:spLocks noGrp="1"/>
          </p:cNvSpPr>
          <p:nvPr>
            <p:ph idx="1"/>
          </p:nvPr>
        </p:nvSpPr>
        <p:spPr/>
        <p:txBody>
          <a:bodyPr>
            <a:normAutofit fontScale="92500"/>
          </a:bodyPr>
          <a:lstStyle/>
          <a:p>
            <a:pPr marL="0">
              <a:spcBef>
                <a:spcPts val="0"/>
              </a:spcBef>
            </a:pPr>
            <a:r>
              <a:rPr lang="en-US" sz="1900" dirty="0"/>
              <a:t>What if I have emergency symptoms?</a:t>
            </a:r>
          </a:p>
          <a:p>
            <a:pPr marL="293688" indent="-285750">
              <a:buFont typeface="Arial" panose="020B0604020202020204" pitchFamily="34" charset="0"/>
              <a:buChar char="•"/>
            </a:pPr>
            <a:r>
              <a:rPr lang="en-US" sz="1600" b="0" dirty="0"/>
              <a:t>If you develop any of these emergency warning signs* for COVID-19, seek medical attention immediately:</a:t>
            </a:r>
          </a:p>
          <a:p>
            <a:pPr marL="860425" lvl="2" indent="-285750"/>
            <a:r>
              <a:rPr lang="en-US" sz="1400" dirty="0"/>
              <a:t>Trouble breathing</a:t>
            </a:r>
          </a:p>
          <a:p>
            <a:pPr marL="860425" lvl="2" indent="-285750"/>
            <a:r>
              <a:rPr lang="en-US" sz="1400" dirty="0"/>
              <a:t>Persistent pain or pressure in the chest</a:t>
            </a:r>
          </a:p>
          <a:p>
            <a:pPr marL="860425" lvl="2" indent="-285750"/>
            <a:r>
              <a:rPr lang="en-US" sz="1400" dirty="0"/>
              <a:t>Sudden confusion or inability to arouse</a:t>
            </a:r>
          </a:p>
          <a:p>
            <a:pPr marL="860425" lvl="2" indent="-285750"/>
            <a:r>
              <a:rPr lang="en-US" sz="1400" dirty="0"/>
              <a:t>Bluish lips or face</a:t>
            </a:r>
          </a:p>
          <a:p>
            <a:pPr marL="293688" indent="-285750">
              <a:buFont typeface="Arial" panose="020B0604020202020204" pitchFamily="34" charset="0"/>
              <a:buChar char="•"/>
            </a:pPr>
            <a:r>
              <a:rPr lang="en-US" sz="1600" b="0" dirty="0"/>
              <a:t>Call 911 if you have a medical emergency: Notify the operator that you have, or think you might have, COVID-19. If possible, put on a cloth face covering before medical help arrives.</a:t>
            </a:r>
          </a:p>
          <a:p>
            <a:r>
              <a:rPr lang="en-US" sz="1400" b="0" dirty="0"/>
              <a:t>*This list of emergency warnings signs may not be all inclusive. Please consult your medical provider for any other symptoms that are severe or concerning to you.</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1667"/>
          <a:stretch/>
        </p:blipFill>
        <p:spPr>
          <a:xfrm>
            <a:off x="6193696" y="1915885"/>
            <a:ext cx="2282292" cy="1331329"/>
          </a:xfrm>
          <a:prstGeom prst="rect">
            <a:avLst/>
          </a:prstGeom>
        </p:spPr>
      </p:pic>
    </p:spTree>
    <p:extLst>
      <p:ext uri="{BB962C8B-B14F-4D97-AF65-F5344CB8AC3E}">
        <p14:creationId xmlns:p14="http://schemas.microsoft.com/office/powerpoint/2010/main" val="3580232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998" y="2367003"/>
            <a:ext cx="2282292" cy="2282292"/>
          </a:xfrm>
          <a:prstGeom prst="rect">
            <a:avLst/>
          </a:prstGeom>
        </p:spPr>
      </p:pic>
      <p:sp>
        <p:nvSpPr>
          <p:cNvPr id="2" name="Title 1"/>
          <p:cNvSpPr>
            <a:spLocks noGrp="1"/>
          </p:cNvSpPr>
          <p:nvPr>
            <p:ph type="title"/>
          </p:nvPr>
        </p:nvSpPr>
        <p:spPr/>
        <p:txBody>
          <a:bodyPr/>
          <a:lstStyle/>
          <a:p>
            <a:r>
              <a:rPr lang="en-US" dirty="0"/>
              <a:t>COVID-19 testing resources</a:t>
            </a:r>
          </a:p>
        </p:txBody>
      </p:sp>
      <p:sp>
        <p:nvSpPr>
          <p:cNvPr id="3" name="Content Placeholder 2"/>
          <p:cNvSpPr>
            <a:spLocks noGrp="1"/>
          </p:cNvSpPr>
          <p:nvPr>
            <p:ph idx="1"/>
          </p:nvPr>
        </p:nvSpPr>
        <p:spPr>
          <a:xfrm>
            <a:off x="574334" y="1143000"/>
            <a:ext cx="5530375" cy="3482716"/>
          </a:xfrm>
        </p:spPr>
        <p:txBody>
          <a:bodyPr/>
          <a:lstStyle/>
          <a:p>
            <a:pPr marL="0">
              <a:spcBef>
                <a:spcPts val="0"/>
              </a:spcBef>
            </a:pPr>
            <a:r>
              <a:rPr lang="en-US" dirty="0"/>
              <a:t>What is the cost to receive COVID-19 testing?</a:t>
            </a:r>
          </a:p>
          <a:p>
            <a:pPr marL="228600" indent="-228600">
              <a:buFont typeface="Arial" panose="020B0604020202020204" pitchFamily="34" charset="0"/>
              <a:buChar char="•"/>
            </a:pPr>
            <a:r>
              <a:rPr lang="en-US" sz="1600" b="0" dirty="0">
                <a:solidFill>
                  <a:srgbClr val="FF0000"/>
                </a:solidFill>
              </a:rPr>
              <a:t>Carrier Name HMO </a:t>
            </a:r>
            <a:r>
              <a:rPr lang="en-US" sz="1600" b="0" dirty="0"/>
              <a:t>plan covers COVID-19 at </a:t>
            </a:r>
            <a:r>
              <a:rPr lang="en-US" sz="1600" b="0" dirty="0">
                <a:solidFill>
                  <a:srgbClr val="FF0000"/>
                </a:solidFill>
              </a:rPr>
              <a:t>100%, with a $50 deductible, etc. for tests that are medically advised or ordered by a physician.</a:t>
            </a:r>
          </a:p>
          <a:p>
            <a:pPr marL="228600" indent="-228600">
              <a:buFont typeface="Arial" panose="020B0604020202020204" pitchFamily="34" charset="0"/>
              <a:buChar char="•"/>
            </a:pPr>
            <a:r>
              <a:rPr lang="en-US" sz="1600" b="0" dirty="0">
                <a:solidFill>
                  <a:srgbClr val="FF0000"/>
                </a:solidFill>
              </a:rPr>
              <a:t>Carrier Name PPO </a:t>
            </a:r>
            <a:r>
              <a:rPr lang="en-US" sz="1600" b="0" dirty="0"/>
              <a:t>plan covers COVID-19 at </a:t>
            </a:r>
            <a:r>
              <a:rPr lang="en-US" sz="1600" b="0" dirty="0">
                <a:solidFill>
                  <a:srgbClr val="FF0000"/>
                </a:solidFill>
              </a:rPr>
              <a:t>100%, with a $50 deductible, etc. for tests that are medically advised or ordered by a physician.</a:t>
            </a:r>
          </a:p>
          <a:p>
            <a:pPr marL="228600" indent="-228600">
              <a:buFont typeface="Arial" panose="020B0604020202020204" pitchFamily="34" charset="0"/>
              <a:buChar char="•"/>
            </a:pPr>
            <a:r>
              <a:rPr lang="en-US" sz="1600" b="0" dirty="0">
                <a:solidFill>
                  <a:srgbClr val="FF0000"/>
                </a:solidFill>
              </a:rPr>
              <a:t>To review information about our carrier’s offerings visit [insert links, resources, directions, as appropriate].</a:t>
            </a:r>
          </a:p>
          <a:p>
            <a:endParaRPr lang="en-US" dirty="0"/>
          </a:p>
        </p:txBody>
      </p:sp>
    </p:spTree>
    <p:extLst>
      <p:ext uri="{BB962C8B-B14F-4D97-AF65-F5344CB8AC3E}">
        <p14:creationId xmlns:p14="http://schemas.microsoft.com/office/powerpoint/2010/main" val="1686516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46"/>
          <a:stretch/>
        </p:blipFill>
        <p:spPr>
          <a:xfrm>
            <a:off x="6627223" y="2620601"/>
            <a:ext cx="2282292" cy="2219611"/>
          </a:xfrm>
          <a:prstGeom prst="rect">
            <a:avLst/>
          </a:prstGeom>
        </p:spPr>
      </p:pic>
      <p:sp>
        <p:nvSpPr>
          <p:cNvPr id="2" name="Title 1"/>
          <p:cNvSpPr>
            <a:spLocks noGrp="1"/>
          </p:cNvSpPr>
          <p:nvPr>
            <p:ph type="title"/>
          </p:nvPr>
        </p:nvSpPr>
        <p:spPr/>
        <p:txBody>
          <a:bodyPr/>
          <a:lstStyle/>
          <a:p>
            <a:r>
              <a:rPr lang="en-US" dirty="0"/>
              <a:t>COVID-19 testing resources</a:t>
            </a:r>
          </a:p>
        </p:txBody>
      </p:sp>
      <p:sp>
        <p:nvSpPr>
          <p:cNvPr id="3" name="Content Placeholder 2"/>
          <p:cNvSpPr>
            <a:spLocks noGrp="1"/>
          </p:cNvSpPr>
          <p:nvPr>
            <p:ph idx="1"/>
          </p:nvPr>
        </p:nvSpPr>
        <p:spPr>
          <a:xfrm>
            <a:off x="574335" y="1143000"/>
            <a:ext cx="6052888" cy="3482716"/>
          </a:xfrm>
        </p:spPr>
        <p:txBody>
          <a:bodyPr>
            <a:normAutofit/>
          </a:bodyPr>
          <a:lstStyle/>
          <a:p>
            <a:pPr marL="0">
              <a:spcBef>
                <a:spcPts val="0"/>
              </a:spcBef>
            </a:pPr>
            <a:r>
              <a:rPr lang="en-US" dirty="0"/>
              <a:t>Where can I receive COVID-19 testing? </a:t>
            </a:r>
            <a:r>
              <a:rPr lang="en-US" dirty="0">
                <a:solidFill>
                  <a:srgbClr val="FF0000"/>
                </a:solidFill>
              </a:rPr>
              <a:t>Below content is for CA. Replace content accordingly.</a:t>
            </a:r>
          </a:p>
          <a:p>
            <a:pPr marL="228600" indent="-228600">
              <a:buFont typeface="Arial" panose="020B0604020202020204" pitchFamily="34" charset="0"/>
              <a:buChar char="•"/>
            </a:pPr>
            <a:r>
              <a:rPr lang="en-US" sz="1600" b="0" dirty="0"/>
              <a:t>Your physician or healthcare provider can direct you to COVID-19 testing facilities following a consultation of your symptoms.</a:t>
            </a:r>
          </a:p>
          <a:p>
            <a:pPr marL="228600" indent="-228600">
              <a:buFont typeface="Arial" panose="020B0604020202020204" pitchFamily="34" charset="0"/>
              <a:buChar char="•"/>
            </a:pPr>
            <a:r>
              <a:rPr lang="en-US" sz="1600" b="0" dirty="0">
                <a:hlinkClick r:id="rId4"/>
              </a:rPr>
              <a:t>Verily</a:t>
            </a:r>
            <a:r>
              <a:rPr lang="en-US" sz="1600" b="0" dirty="0"/>
              <a:t> </a:t>
            </a:r>
            <a:r>
              <a:rPr lang="en-US" sz="1600" b="0" dirty="0">
                <a:solidFill>
                  <a:srgbClr val="FF0000"/>
                </a:solidFill>
              </a:rPr>
              <a:t>launched a program to expand screening and </a:t>
            </a:r>
            <a:br>
              <a:rPr lang="en-US" sz="1600" b="0" dirty="0">
                <a:solidFill>
                  <a:srgbClr val="FF0000"/>
                </a:solidFill>
              </a:rPr>
            </a:br>
            <a:r>
              <a:rPr lang="en-US" sz="1600" b="0" dirty="0">
                <a:solidFill>
                  <a:srgbClr val="FF0000"/>
                </a:solidFill>
              </a:rPr>
              <a:t>testing for high-risk individuals in certain areas of California</a:t>
            </a:r>
            <a:r>
              <a:rPr lang="en-US" sz="1600" b="0" dirty="0"/>
              <a:t>.</a:t>
            </a:r>
          </a:p>
          <a:p>
            <a:pPr marL="228600" indent="-228600">
              <a:buFont typeface="Arial" panose="020B0604020202020204" pitchFamily="34" charset="0"/>
              <a:buChar char="•"/>
            </a:pPr>
            <a:r>
              <a:rPr lang="en-US" sz="1600" b="0" dirty="0">
                <a:solidFill>
                  <a:srgbClr val="FF0000"/>
                </a:solidFill>
              </a:rPr>
              <a:t>To see if you qualify for testing through this program, complete the</a:t>
            </a:r>
            <a:r>
              <a:rPr lang="en-US" sz="1600" b="0" dirty="0"/>
              <a:t> </a:t>
            </a:r>
            <a:r>
              <a:rPr lang="en-US" sz="1600" b="0" dirty="0">
                <a:hlinkClick r:id="rId5"/>
              </a:rPr>
              <a:t>initial screening</a:t>
            </a:r>
            <a:r>
              <a:rPr lang="en-US" sz="1600" b="0" dirty="0"/>
              <a:t>.  </a:t>
            </a:r>
          </a:p>
          <a:p>
            <a:pPr marL="228600" indent="-228600">
              <a:buFont typeface="Arial" panose="020B0604020202020204" pitchFamily="34" charset="0"/>
              <a:buChar char="•"/>
            </a:pPr>
            <a:r>
              <a:rPr lang="en-US" sz="1600" b="0" dirty="0">
                <a:solidFill>
                  <a:srgbClr val="FF0000"/>
                </a:solidFill>
              </a:rPr>
              <a:t>You can also visit the </a:t>
            </a:r>
            <a:r>
              <a:rPr lang="en-US" sz="1600" b="0" dirty="0">
                <a:hlinkClick r:id="rId6"/>
              </a:rPr>
              <a:t>CA Dept. of Public Health’s website </a:t>
            </a:r>
            <a:r>
              <a:rPr lang="en-US" sz="1600" b="0" dirty="0">
                <a:solidFill>
                  <a:srgbClr val="FF0000"/>
                </a:solidFill>
              </a:rPr>
              <a:t>to review the list of “Public Health Labs Testing for COVID-19” listed under the “Resources” section</a:t>
            </a:r>
            <a:r>
              <a:rPr lang="en-US" sz="1600" b="0"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97468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BBB9E1-F8AC-7940-8054-303A21AB9EE7}"/>
              </a:ext>
            </a:extLst>
          </p:cNvPr>
          <p:cNvPicPr>
            <a:picLocks noChangeAspect="1"/>
          </p:cNvPicPr>
          <p:nvPr/>
        </p:nvPicPr>
        <p:blipFill>
          <a:blip r:embed="rId3" cstate="print">
            <a:extLst>
              <a:ext uri="{28A0092B-C50C-407E-A947-70E740481C1C}">
                <a14:useLocalDpi xmlns:a14="http://schemas.microsoft.com/office/drawing/2010/main" val="0"/>
              </a:ext>
            </a:extLst>
          </a:blip>
          <a:srcRect t="1373" b="1373"/>
          <a:stretch/>
        </p:blipFill>
        <p:spPr>
          <a:xfrm>
            <a:off x="6627223" y="2380458"/>
            <a:ext cx="2282292" cy="2219611"/>
          </a:xfrm>
          <a:prstGeom prst="rect">
            <a:avLst/>
          </a:prstGeom>
        </p:spPr>
      </p:pic>
      <p:sp>
        <p:nvSpPr>
          <p:cNvPr id="2" name="Title 1"/>
          <p:cNvSpPr>
            <a:spLocks noGrp="1"/>
          </p:cNvSpPr>
          <p:nvPr>
            <p:ph type="title"/>
          </p:nvPr>
        </p:nvSpPr>
        <p:spPr/>
        <p:txBody>
          <a:bodyPr/>
          <a:lstStyle/>
          <a:p>
            <a:r>
              <a:rPr lang="en-US" dirty="0"/>
              <a:t>COVID-19 vaccine update </a:t>
            </a:r>
          </a:p>
        </p:txBody>
      </p:sp>
      <p:sp>
        <p:nvSpPr>
          <p:cNvPr id="3" name="Content Placeholder 2"/>
          <p:cNvSpPr>
            <a:spLocks noGrp="1"/>
          </p:cNvSpPr>
          <p:nvPr>
            <p:ph idx="1"/>
          </p:nvPr>
        </p:nvSpPr>
        <p:spPr>
          <a:xfrm>
            <a:off x="574334" y="1143001"/>
            <a:ext cx="8067087" cy="3308927"/>
          </a:xfrm>
        </p:spPr>
        <p:txBody>
          <a:bodyPr>
            <a:noAutofit/>
          </a:bodyPr>
          <a:lstStyle/>
          <a:p>
            <a:pPr marL="0">
              <a:spcBef>
                <a:spcPts val="0"/>
              </a:spcBef>
            </a:pPr>
            <a:r>
              <a:rPr lang="en-US" dirty="0" smtClean="0"/>
              <a:t>What vaccines are available? </a:t>
            </a:r>
            <a:endParaRPr lang="en-US" dirty="0"/>
          </a:p>
          <a:p>
            <a:pPr marL="228594" indent="-228594">
              <a:buFont typeface="Arial" panose="020B0604020202020204" pitchFamily="34" charset="0"/>
              <a:buChar char="•"/>
            </a:pPr>
            <a:r>
              <a:rPr lang="en-US" sz="1600" b="0" dirty="0"/>
              <a:t>There </a:t>
            </a:r>
            <a:r>
              <a:rPr lang="en-US" sz="1600" b="0"/>
              <a:t>are </a:t>
            </a:r>
            <a:r>
              <a:rPr lang="en-US" sz="1600" b="0">
                <a:hlinkClick r:id="rId4"/>
              </a:rPr>
              <a:t>different </a:t>
            </a:r>
            <a:r>
              <a:rPr lang="en-US" sz="1600" b="0" dirty="0">
                <a:hlinkClick r:id="rId4"/>
              </a:rPr>
              <a:t>authorized and recommended </a:t>
            </a:r>
            <a:r>
              <a:rPr lang="en-US" sz="1600" b="0" dirty="0">
                <a:hlinkClick r:id="rId4"/>
              </a:rPr>
              <a:t>vaccines available</a:t>
            </a:r>
            <a:r>
              <a:rPr lang="en-US" sz="1600" b="0" dirty="0"/>
              <a:t>. To find vaccine locations near you, s</a:t>
            </a:r>
            <a:r>
              <a:rPr lang="en-US" b="0" dirty="0" smtClean="0"/>
              <a:t>earch</a:t>
            </a:r>
            <a:r>
              <a:rPr lang="en-US" b="0" dirty="0"/>
              <a:t> </a:t>
            </a:r>
            <a:r>
              <a:rPr lang="en-US" b="0" u="sng" dirty="0">
                <a:hlinkClick r:id="rId5"/>
              </a:rPr>
              <a:t>vaccines.gov</a:t>
            </a:r>
            <a:r>
              <a:rPr lang="en-US" b="0" dirty="0"/>
              <a:t>, text your zip code to 438829, or call </a:t>
            </a:r>
            <a:r>
              <a:rPr lang="en-US" b="0" dirty="0" smtClean="0"/>
              <a:t>1-800-232-0233.</a:t>
            </a:r>
            <a:endParaRPr lang="en-US" b="0" dirty="0"/>
          </a:p>
          <a:p>
            <a:r>
              <a:rPr lang="en-US" dirty="0" smtClean="0"/>
              <a:t>What </a:t>
            </a:r>
            <a:r>
              <a:rPr lang="en-US" dirty="0"/>
              <a:t>are the benefits of getting a vaccine</a:t>
            </a:r>
            <a:r>
              <a:rPr lang="en-US" dirty="0" smtClean="0"/>
              <a:t>?* </a:t>
            </a:r>
            <a:endParaRPr lang="en-US" dirty="0"/>
          </a:p>
          <a:p>
            <a:pPr marL="228594" lvl="2">
              <a:spcBef>
                <a:spcPts val="1358"/>
              </a:spcBef>
              <a:spcAft>
                <a:spcPts val="0"/>
              </a:spcAft>
              <a:buClr>
                <a:schemeClr val="tx2"/>
              </a:buClr>
              <a:buFont typeface="Arial" panose="020B0604020202020204" pitchFamily="34" charset="0"/>
              <a:buChar char="•"/>
            </a:pPr>
            <a:r>
              <a:rPr lang="en-US" dirty="0">
                <a:cs typeface="+mn-cs"/>
              </a:rPr>
              <a:t>Helps prevent you from getting COVID-19. </a:t>
            </a:r>
          </a:p>
          <a:p>
            <a:pPr marL="228594" lvl="2">
              <a:spcBef>
                <a:spcPts val="1358"/>
              </a:spcBef>
              <a:spcAft>
                <a:spcPts val="0"/>
              </a:spcAft>
              <a:buClr>
                <a:schemeClr val="tx2"/>
              </a:buClr>
              <a:buFont typeface="Arial" panose="020B0604020202020204" pitchFamily="34" charset="0"/>
              <a:buChar char="•"/>
            </a:pPr>
            <a:r>
              <a:rPr lang="en-US" dirty="0">
                <a:cs typeface="+mn-cs"/>
              </a:rPr>
              <a:t>Reduces the risk of becoming seriously ill even if you do </a:t>
            </a:r>
            <a:br>
              <a:rPr lang="en-US" dirty="0">
                <a:cs typeface="+mn-cs"/>
              </a:rPr>
            </a:br>
            <a:r>
              <a:rPr lang="en-US" dirty="0">
                <a:cs typeface="+mn-cs"/>
              </a:rPr>
              <a:t>get COVID-19.</a:t>
            </a:r>
          </a:p>
          <a:p>
            <a:pPr marL="228594" lvl="2">
              <a:spcBef>
                <a:spcPts val="1358"/>
              </a:spcBef>
              <a:spcAft>
                <a:spcPts val="0"/>
              </a:spcAft>
              <a:buClr>
                <a:schemeClr val="tx2"/>
              </a:buClr>
              <a:buFont typeface="Arial" panose="020B0604020202020204" pitchFamily="34" charset="0"/>
              <a:buChar char="•"/>
            </a:pPr>
            <a:r>
              <a:rPr lang="en-US" dirty="0">
                <a:cs typeface="+mn-cs"/>
              </a:rPr>
              <a:t>Protects people around you.</a:t>
            </a:r>
            <a:endParaRPr lang="en-US" dirty="0"/>
          </a:p>
          <a:p>
            <a:r>
              <a:rPr lang="en-US" sz="1200" b="0" dirty="0"/>
              <a:t>*Based on information from the </a:t>
            </a:r>
            <a:r>
              <a:rPr lang="en-US" sz="1200" b="0" dirty="0">
                <a:hlinkClick r:id="rId6"/>
              </a:rPr>
              <a:t>CDC Website </a:t>
            </a:r>
            <a:endParaRPr lang="en-US" sz="1200" b="0" dirty="0"/>
          </a:p>
        </p:txBody>
      </p:sp>
    </p:spTree>
    <p:extLst>
      <p:ext uri="{BB962C8B-B14F-4D97-AF65-F5344CB8AC3E}">
        <p14:creationId xmlns:p14="http://schemas.microsoft.com/office/powerpoint/2010/main" val="1143672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F0314F-B9CC-AC43-A93A-1A84FFAC60A6}"/>
              </a:ext>
            </a:extLst>
          </p:cNvPr>
          <p:cNvPicPr>
            <a:picLocks noChangeAspect="1"/>
          </p:cNvPicPr>
          <p:nvPr/>
        </p:nvPicPr>
        <p:blipFill>
          <a:blip r:embed="rId2" cstate="print">
            <a:extLst>
              <a:ext uri="{28A0092B-C50C-407E-A947-70E740481C1C}">
                <a14:useLocalDpi xmlns:a14="http://schemas.microsoft.com/office/drawing/2010/main" val="0"/>
              </a:ext>
            </a:extLst>
          </a:blip>
          <a:srcRect t="1373" b="1373"/>
          <a:stretch/>
        </p:blipFill>
        <p:spPr>
          <a:xfrm>
            <a:off x="7033077" y="704088"/>
            <a:ext cx="1608344" cy="1564172"/>
          </a:xfrm>
          <a:prstGeom prst="rect">
            <a:avLst/>
          </a:prstGeom>
        </p:spPr>
      </p:pic>
      <p:sp>
        <p:nvSpPr>
          <p:cNvPr id="2" name="Title 1"/>
          <p:cNvSpPr>
            <a:spLocks noGrp="1"/>
          </p:cNvSpPr>
          <p:nvPr>
            <p:ph type="title"/>
          </p:nvPr>
        </p:nvSpPr>
        <p:spPr>
          <a:xfrm>
            <a:off x="556046" y="365760"/>
            <a:ext cx="8067087" cy="517922"/>
          </a:xfrm>
        </p:spPr>
        <p:txBody>
          <a:bodyPr/>
          <a:lstStyle/>
          <a:p>
            <a:r>
              <a:rPr lang="en-US" dirty="0"/>
              <a:t>COVID-19 vaccine update </a:t>
            </a:r>
            <a:r>
              <a:rPr lang="en-US" sz="2000" dirty="0"/>
              <a:t>(continued)  </a:t>
            </a:r>
          </a:p>
        </p:txBody>
      </p:sp>
      <p:sp>
        <p:nvSpPr>
          <p:cNvPr id="3" name="Content Placeholder 2"/>
          <p:cNvSpPr>
            <a:spLocks noGrp="1"/>
          </p:cNvSpPr>
          <p:nvPr>
            <p:ph idx="1"/>
          </p:nvPr>
        </p:nvSpPr>
        <p:spPr>
          <a:xfrm>
            <a:off x="574334" y="1143000"/>
            <a:ext cx="8341066" cy="2980944"/>
          </a:xfrm>
        </p:spPr>
        <p:txBody>
          <a:bodyPr>
            <a:noAutofit/>
          </a:bodyPr>
          <a:lstStyle/>
          <a:p>
            <a:pPr marL="0">
              <a:lnSpc>
                <a:spcPct val="120000"/>
              </a:lnSpc>
              <a:spcBef>
                <a:spcPts val="0"/>
              </a:spcBef>
              <a:buNone/>
            </a:pPr>
            <a:r>
              <a:rPr lang="en-US" dirty="0"/>
              <a:t>What will the cost be?</a:t>
            </a:r>
          </a:p>
          <a:p>
            <a:pPr marL="228600" indent="-228600">
              <a:spcBef>
                <a:spcPts val="500"/>
              </a:spcBef>
              <a:buFont typeface="Arial" panose="020B0604020202020204" pitchFamily="34" charset="0"/>
              <a:buChar char="•"/>
            </a:pPr>
            <a:r>
              <a:rPr lang="en-US" sz="1500" b="0" dirty="0"/>
              <a:t>There will be a $0 cost-share for you and covered dependents. </a:t>
            </a:r>
          </a:p>
          <a:p>
            <a:pPr>
              <a:lnSpc>
                <a:spcPct val="120000"/>
              </a:lnSpc>
              <a:buNone/>
            </a:pPr>
            <a:r>
              <a:rPr lang="en-US" dirty="0"/>
              <a:t>Is a vaccine required? </a:t>
            </a:r>
          </a:p>
          <a:p>
            <a:pPr marL="228600" indent="-228600">
              <a:spcBef>
                <a:spcPts val="500"/>
              </a:spcBef>
              <a:buFont typeface="Arial" panose="020B0604020202020204" pitchFamily="34" charset="0"/>
              <a:buChar char="•"/>
            </a:pPr>
            <a:r>
              <a:rPr lang="en-US" sz="1500" b="0" dirty="0">
                <a:solidFill>
                  <a:srgbClr val="FF0000"/>
                </a:solidFill>
              </a:rPr>
              <a:t>Although Client name will not legally require you to receive the vaccine, we strongly encourage any and all employees who are able to receive a vaccine to do so. </a:t>
            </a:r>
          </a:p>
          <a:p>
            <a:pPr marL="228600" indent="-228600">
              <a:spcBef>
                <a:spcPts val="500"/>
              </a:spcBef>
              <a:buFont typeface="Arial" panose="020B0604020202020204" pitchFamily="34" charset="0"/>
              <a:buChar char="•"/>
            </a:pPr>
            <a:r>
              <a:rPr lang="en-US" sz="1500" b="0" dirty="0">
                <a:solidFill>
                  <a:srgbClr val="FF0000"/>
                </a:solidFill>
              </a:rPr>
              <a:t>Client name will require all employees to receive the vaccine. If you </a:t>
            </a:r>
            <a:r>
              <a:rPr lang="en-US" sz="1500" b="0" dirty="0" smtClean="0">
                <a:solidFill>
                  <a:srgbClr val="FF0000"/>
                </a:solidFill>
              </a:rPr>
              <a:t>have </a:t>
            </a:r>
            <a:r>
              <a:rPr lang="en-US" sz="1500" b="0" dirty="0">
                <a:solidFill>
                  <a:srgbClr val="FF0000"/>
                </a:solidFill>
              </a:rPr>
              <a:t>any concerns, please contact Human Resources.</a:t>
            </a:r>
          </a:p>
          <a:p>
            <a:pPr marL="7937">
              <a:lnSpc>
                <a:spcPct val="120000"/>
              </a:lnSpc>
              <a:buNone/>
            </a:pPr>
            <a:r>
              <a:rPr lang="en-US" dirty="0"/>
              <a:t>Additional information</a:t>
            </a:r>
          </a:p>
          <a:p>
            <a:pPr marL="228600" indent="-228600">
              <a:spcBef>
                <a:spcPts val="500"/>
              </a:spcBef>
              <a:buFont typeface="Arial" panose="020B0604020202020204" pitchFamily="34" charset="0"/>
              <a:buChar char="•"/>
            </a:pPr>
            <a:r>
              <a:rPr lang="en-US" sz="1500" b="0" dirty="0">
                <a:solidFill>
                  <a:srgbClr val="FF0000"/>
                </a:solidFill>
              </a:rPr>
              <a:t>At the time you receive the vaccine, employees will be provided </a:t>
            </a:r>
            <a:r>
              <a:rPr lang="en-US" sz="1500" b="0" dirty="0" smtClean="0">
                <a:solidFill>
                  <a:srgbClr val="FF0000"/>
                </a:solidFill>
              </a:rPr>
              <a:t>necessary </a:t>
            </a:r>
            <a:r>
              <a:rPr lang="en-US" sz="1500" b="0" dirty="0">
                <a:solidFill>
                  <a:srgbClr val="FF0000"/>
                </a:solidFill>
              </a:rPr>
              <a:t>time off to recovery from any adverse side effects</a:t>
            </a:r>
            <a:r>
              <a:rPr lang="en-US" sz="1500" b="0" dirty="0"/>
              <a:t>.</a:t>
            </a:r>
          </a:p>
          <a:p>
            <a:pPr marL="228600" indent="-228600">
              <a:spcBef>
                <a:spcPts val="500"/>
              </a:spcBef>
              <a:buFont typeface="Arial" panose="020B0604020202020204" pitchFamily="34" charset="0"/>
              <a:buChar char="•"/>
            </a:pPr>
            <a:r>
              <a:rPr lang="en-US" sz="1500" b="0" dirty="0">
                <a:solidFill>
                  <a:srgbClr val="FF0000"/>
                </a:solidFill>
              </a:rPr>
              <a:t>Client name </a:t>
            </a:r>
            <a:r>
              <a:rPr lang="en-US" sz="1500" b="0" dirty="0"/>
              <a:t>will stay abreast of vaccine developments and update you accordingly. </a:t>
            </a:r>
          </a:p>
          <a:p>
            <a:pPr marL="293688" indent="-285750">
              <a:buFont typeface="Arial" panose="020B0604020202020204" pitchFamily="34" charset="0"/>
              <a:buChar char="•"/>
            </a:pPr>
            <a:endParaRPr lang="en-US" sz="1500" b="0" dirty="0"/>
          </a:p>
        </p:txBody>
      </p:sp>
    </p:spTree>
    <p:extLst>
      <p:ext uri="{BB962C8B-B14F-4D97-AF65-F5344CB8AC3E}">
        <p14:creationId xmlns:p14="http://schemas.microsoft.com/office/powerpoint/2010/main" val="218602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resources</a:t>
            </a:r>
          </a:p>
        </p:txBody>
      </p:sp>
      <p:sp>
        <p:nvSpPr>
          <p:cNvPr id="3" name="Content Placeholder 2"/>
          <p:cNvSpPr>
            <a:spLocks noGrp="1"/>
          </p:cNvSpPr>
          <p:nvPr>
            <p:ph idx="1"/>
          </p:nvPr>
        </p:nvSpPr>
        <p:spPr>
          <a:xfrm>
            <a:off x="574334" y="1142999"/>
            <a:ext cx="8067087" cy="4958697"/>
          </a:xfrm>
        </p:spPr>
        <p:txBody>
          <a:bodyPr>
            <a:noAutofit/>
          </a:bodyPr>
          <a:lstStyle/>
          <a:p>
            <a:pPr marL="0">
              <a:spcBef>
                <a:spcPts val="0"/>
              </a:spcBef>
            </a:pPr>
            <a:r>
              <a:rPr lang="en-US" dirty="0"/>
              <a:t>Employee Assistance Program (EAP) 100% employer paid</a:t>
            </a:r>
          </a:p>
          <a:p>
            <a:pPr>
              <a:buNone/>
            </a:pPr>
            <a:r>
              <a:rPr lang="en-US" sz="1500" dirty="0"/>
              <a:t>Confidential counseling for you and your immediate family members</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Available 24 hours a day, 7 days a week</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solidFill>
                  <a:srgbClr val="FF0000"/>
                </a:solidFill>
              </a:rPr>
              <a:t>X</a:t>
            </a:r>
            <a:r>
              <a:rPr lang="en-US" sz="1400" dirty="0"/>
              <a:t> face to face consultations per member per issue per year </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Unlimited telephonic counseling available</a:t>
            </a:r>
          </a:p>
          <a:p>
            <a:pPr>
              <a:buNone/>
            </a:pPr>
            <a:r>
              <a:rPr lang="en-US" sz="1500" dirty="0"/>
              <a:t>Work / life services for assistance with:</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Parenting and childcare</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Eldercare</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Relationships</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Legal and financial</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Emotional &amp; psychological matters </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Alcohol and drug abuse</a:t>
            </a:r>
          </a:p>
          <a:p>
            <a:pPr marL="228600" lvl="2">
              <a:lnSpc>
                <a:spcPct val="80000"/>
              </a:lnSpc>
              <a:spcBef>
                <a:spcPts val="600"/>
              </a:spcBef>
              <a:buClr>
                <a:schemeClr val="tx2"/>
              </a:buClr>
              <a:buFont typeface="Arial" panose="020B0604020202020204" pitchFamily="34" charset="0"/>
              <a:buChar char="•"/>
              <a:tabLst>
                <a:tab pos="460375" algn="l"/>
              </a:tabLst>
            </a:pPr>
            <a:r>
              <a:rPr lang="en-US" sz="1400" dirty="0"/>
              <a:t>Grief and loss </a:t>
            </a:r>
          </a:p>
          <a:p>
            <a:endParaRPr lang="en-US" dirty="0"/>
          </a:p>
        </p:txBody>
      </p:sp>
      <p:sp>
        <p:nvSpPr>
          <p:cNvPr id="4" name="Rounded Rectangle 6"/>
          <p:cNvSpPr>
            <a:spLocks noChangeArrowheads="1"/>
          </p:cNvSpPr>
          <p:nvPr/>
        </p:nvSpPr>
        <p:spPr bwMode="auto">
          <a:xfrm>
            <a:off x="5961485" y="2693014"/>
            <a:ext cx="1960245" cy="1072356"/>
          </a:xfrm>
          <a:prstGeom prst="roundRect">
            <a:avLst>
              <a:gd name="adj" fmla="val 16667"/>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solidFill>
                  <a:srgbClr val="FF0000"/>
                </a:solidFill>
                <a:latin typeface="+mj-lt"/>
              </a:rPr>
              <a:t>Place logo </a:t>
            </a:r>
          </a:p>
          <a:p>
            <a:pPr eaLnBrk="1" hangingPunct="1"/>
            <a:r>
              <a:rPr lang="en-US" altLang="en-US" dirty="0">
                <a:solidFill>
                  <a:srgbClr val="FF0000"/>
                </a:solidFill>
                <a:latin typeface="+mj-lt"/>
              </a:rPr>
              <a:t>of Carrier</a:t>
            </a:r>
          </a:p>
          <a:p>
            <a:pPr eaLnBrk="1" hangingPunct="1"/>
            <a:r>
              <a:rPr lang="en-US" altLang="en-US" dirty="0">
                <a:solidFill>
                  <a:srgbClr val="FF0000"/>
                </a:solidFill>
                <a:latin typeface="+mj-lt"/>
              </a:rPr>
              <a:t> Here </a:t>
            </a:r>
          </a:p>
        </p:txBody>
      </p:sp>
      <p:sp>
        <p:nvSpPr>
          <p:cNvPr id="5" name="Rectangle 9"/>
          <p:cNvSpPr>
            <a:spLocks noChangeArrowheads="1"/>
          </p:cNvSpPr>
          <p:nvPr/>
        </p:nvSpPr>
        <p:spPr bwMode="auto">
          <a:xfrm>
            <a:off x="5542180" y="4068069"/>
            <a:ext cx="2980373" cy="35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a:solidFill>
                  <a:schemeClr val="tx1"/>
                </a:solidFill>
                <a:latin typeface="Arial" pitchFamily="34" charset="0"/>
              </a:defRPr>
            </a:lvl1pPr>
            <a:lvl2pPr marL="742950" indent="-285750" algn="ctr" eaLnBrk="0" hangingPunct="0">
              <a:defRPr>
                <a:solidFill>
                  <a:schemeClr val="tx1"/>
                </a:solidFill>
                <a:latin typeface="Arial" pitchFamily="34" charset="0"/>
              </a:defRPr>
            </a:lvl2pPr>
            <a:lvl3pPr marL="1143000" indent="-228600" algn="ctr" eaLnBrk="0" hangingPunct="0">
              <a:defRPr>
                <a:solidFill>
                  <a:schemeClr val="tx1"/>
                </a:solidFill>
                <a:latin typeface="Arial" pitchFamily="34" charset="0"/>
              </a:defRPr>
            </a:lvl3pPr>
            <a:lvl4pPr marL="1600200" indent="-228600" algn="ctr" eaLnBrk="0" hangingPunct="0">
              <a:defRPr>
                <a:solidFill>
                  <a:schemeClr val="tx1"/>
                </a:solidFill>
                <a:latin typeface="Arial" pitchFamily="34" charset="0"/>
              </a:defRPr>
            </a:lvl4pPr>
            <a:lvl5pPr marL="2057400" indent="-228600" algn="ctr"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ts val="1200"/>
              </a:spcBef>
            </a:pPr>
            <a:r>
              <a:rPr lang="en-US" altLang="en-US" sz="2000" dirty="0">
                <a:solidFill>
                  <a:srgbClr val="FF0000"/>
                </a:solidFill>
                <a:latin typeface="+mj-lt"/>
              </a:rPr>
              <a:t>888.888.8888</a:t>
            </a:r>
          </a:p>
        </p:txBody>
      </p:sp>
    </p:spTree>
    <p:extLst>
      <p:ext uri="{BB962C8B-B14F-4D97-AF65-F5344CB8AC3E}">
        <p14:creationId xmlns:p14="http://schemas.microsoft.com/office/powerpoint/2010/main" val="158571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444"/>
            <a:ext cx="9144000" cy="5143500"/>
          </a:xfrm>
          <a:prstGeom prst="rect">
            <a:avLst/>
          </a:prstGeom>
        </p:spPr>
      </p:pic>
      <p:sp>
        <p:nvSpPr>
          <p:cNvPr id="7" name="PresentationTitle"/>
          <p:cNvSpPr>
            <a:spLocks noGrp="1" noChangeArrowheads="1"/>
          </p:cNvSpPr>
          <p:nvPr>
            <p:ph type="ctrTitle"/>
            <p:custDataLst>
              <p:tags r:id="rId2"/>
            </p:custDataLst>
          </p:nvPr>
        </p:nvSpPr>
        <p:spPr>
          <a:xfrm>
            <a:off x="685800" y="2221992"/>
            <a:ext cx="4194482" cy="397032"/>
          </a:xfrm>
        </p:spPr>
        <p:txBody>
          <a:bodyPr lIns="0"/>
          <a:lstStyle/>
          <a:p>
            <a:r>
              <a:rPr lang="en-US" dirty="0"/>
              <a:t>The Way Forward </a:t>
            </a:r>
            <a:endParaRPr lang="en-US" altLang="en-US" dirty="0">
              <a:solidFill>
                <a:schemeClr val="tx2"/>
              </a:solidFill>
            </a:endParaRPr>
          </a:p>
        </p:txBody>
      </p:sp>
      <p:sp>
        <p:nvSpPr>
          <p:cNvPr id="8" name="Date"/>
          <p:cNvSpPr>
            <a:spLocks noGrp="1" noChangeArrowheads="1"/>
          </p:cNvSpPr>
          <p:nvPr>
            <p:ph type="subTitle" sz="quarter" idx="1"/>
            <p:custDataLst>
              <p:tags r:id="rId3"/>
            </p:custDataLst>
          </p:nvPr>
        </p:nvSpPr>
        <p:spPr>
          <a:xfrm>
            <a:off x="685800" y="2843784"/>
            <a:ext cx="3946021" cy="510909"/>
          </a:xfrm>
        </p:spPr>
        <p:txBody>
          <a:bodyPr/>
          <a:lstStyle/>
          <a:p>
            <a:pPr>
              <a:spcBef>
                <a:spcPts val="0"/>
              </a:spcBef>
            </a:pPr>
            <a:r>
              <a:rPr lang="en-US" altLang="en-US" dirty="0"/>
              <a:t>Protocols &amp; Information to Support our Employees </a:t>
            </a:r>
          </a:p>
        </p:txBody>
      </p:sp>
      <p:sp>
        <p:nvSpPr>
          <p:cNvPr id="5" name="Text Placeholder 4"/>
          <p:cNvSpPr>
            <a:spLocks noGrp="1"/>
          </p:cNvSpPr>
          <p:nvPr>
            <p:ph type="body" sz="quarter" idx="10"/>
          </p:nvPr>
        </p:nvSpPr>
        <p:spPr/>
        <p:txBody>
          <a:bodyPr/>
          <a:lstStyle/>
          <a:p>
            <a:endParaRPr lang="en-US" dirty="0"/>
          </a:p>
        </p:txBody>
      </p:sp>
      <p:sp>
        <p:nvSpPr>
          <p:cNvPr id="3" name="Rectangle 2"/>
          <p:cNvSpPr/>
          <p:nvPr/>
        </p:nvSpPr>
        <p:spPr bwMode="auto">
          <a:xfrm>
            <a:off x="0" y="4849566"/>
            <a:ext cx="9144000" cy="295455"/>
          </a:xfrm>
          <a:prstGeom prst="rect">
            <a:avLst/>
          </a:prstGeom>
          <a:solidFill>
            <a:schemeClr val="accent4"/>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736062"/>
            <a:ext cx="3054835" cy="647064"/>
          </a:xfrm>
          <a:prstGeom prst="rect">
            <a:avLst/>
          </a:prstGeom>
        </p:spPr>
      </p:pic>
    </p:spTree>
    <p:custDataLst>
      <p:tags r:id="rId1"/>
    </p:custDataLst>
    <p:extLst>
      <p:ext uri="{BB962C8B-B14F-4D97-AF65-F5344CB8AC3E}">
        <p14:creationId xmlns:p14="http://schemas.microsoft.com/office/powerpoint/2010/main" val="1929929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86" y="2123163"/>
            <a:ext cx="2282292" cy="2282292"/>
          </a:xfrm>
          <a:prstGeom prst="rect">
            <a:avLst/>
          </a:prstGeom>
        </p:spPr>
      </p:pic>
      <p:sp>
        <p:nvSpPr>
          <p:cNvPr id="2" name="Title 1"/>
          <p:cNvSpPr>
            <a:spLocks noGrp="1"/>
          </p:cNvSpPr>
          <p:nvPr>
            <p:ph type="title"/>
          </p:nvPr>
        </p:nvSpPr>
        <p:spPr/>
        <p:txBody>
          <a:bodyPr/>
          <a:lstStyle/>
          <a:p>
            <a:r>
              <a:rPr lang="en-US" dirty="0"/>
              <a:t>Employee resources</a:t>
            </a:r>
          </a:p>
        </p:txBody>
      </p:sp>
      <p:sp>
        <p:nvSpPr>
          <p:cNvPr id="3" name="Content Placeholder 2"/>
          <p:cNvSpPr>
            <a:spLocks noGrp="1"/>
          </p:cNvSpPr>
          <p:nvPr>
            <p:ph idx="1"/>
          </p:nvPr>
        </p:nvSpPr>
        <p:spPr>
          <a:xfrm>
            <a:off x="574334" y="1143000"/>
            <a:ext cx="6052889" cy="3482716"/>
          </a:xfrm>
        </p:spPr>
        <p:txBody>
          <a:bodyPr>
            <a:normAutofit/>
          </a:bodyPr>
          <a:lstStyle/>
          <a:p>
            <a:pPr marL="0">
              <a:spcBef>
                <a:spcPts val="0"/>
              </a:spcBef>
            </a:pPr>
            <a:r>
              <a:rPr lang="en-US" dirty="0">
                <a:solidFill>
                  <a:srgbClr val="FF0000"/>
                </a:solidFill>
              </a:rPr>
              <a:t>Client Name’s </a:t>
            </a:r>
            <a:r>
              <a:rPr lang="en-US" dirty="0"/>
              <a:t>Wellbeing Resources </a:t>
            </a:r>
          </a:p>
          <a:p>
            <a:pPr marL="228600" indent="-228600">
              <a:buFont typeface="Arial" panose="020B0604020202020204" pitchFamily="34" charset="0"/>
              <a:buChar char="•"/>
            </a:pPr>
            <a:r>
              <a:rPr lang="en-US" sz="1600" b="0" dirty="0">
                <a:solidFill>
                  <a:srgbClr val="FF0000"/>
                </a:solidFill>
              </a:rPr>
              <a:t>Enter details on employer or carrier wellbeing programs</a:t>
            </a:r>
          </a:p>
          <a:p>
            <a:pPr marL="228600" indent="-228600">
              <a:buFont typeface="Arial" panose="020B0604020202020204" pitchFamily="34" charset="0"/>
              <a:buChar char="•"/>
            </a:pPr>
            <a:r>
              <a:rPr lang="en-US" sz="1600" b="0" dirty="0">
                <a:solidFill>
                  <a:srgbClr val="FF0000"/>
                </a:solidFill>
              </a:rPr>
              <a:t>MMA Altitude Newsletters &amp; Monthly Challenges covering topics such as:</a:t>
            </a:r>
          </a:p>
          <a:p>
            <a:pPr marL="860425" lvl="2" indent="-285750">
              <a:spcBef>
                <a:spcPts val="600"/>
              </a:spcBef>
            </a:pPr>
            <a:r>
              <a:rPr lang="en-US" dirty="0">
                <a:solidFill>
                  <a:srgbClr val="FF0000"/>
                </a:solidFill>
              </a:rPr>
              <a:t>Fitness &amp; Weight maintenance </a:t>
            </a:r>
          </a:p>
          <a:p>
            <a:pPr marL="860425" lvl="2" indent="-285750">
              <a:spcBef>
                <a:spcPts val="600"/>
              </a:spcBef>
            </a:pPr>
            <a:r>
              <a:rPr lang="en-US" dirty="0">
                <a:solidFill>
                  <a:srgbClr val="FF0000"/>
                </a:solidFill>
              </a:rPr>
              <a:t>Stress management</a:t>
            </a:r>
          </a:p>
          <a:p>
            <a:pPr marL="860425" lvl="2" indent="-285750">
              <a:spcBef>
                <a:spcPts val="600"/>
              </a:spcBef>
            </a:pPr>
            <a:r>
              <a:rPr lang="en-US" dirty="0">
                <a:solidFill>
                  <a:srgbClr val="FF0000"/>
                </a:solidFill>
              </a:rPr>
              <a:t>Nutrition &amp; Cooking </a:t>
            </a:r>
          </a:p>
          <a:p>
            <a:pPr marL="860425" lvl="2" indent="-285750">
              <a:spcBef>
                <a:spcPts val="600"/>
              </a:spcBef>
            </a:pPr>
            <a:r>
              <a:rPr lang="en-US" dirty="0">
                <a:solidFill>
                  <a:srgbClr val="FF0000"/>
                </a:solidFill>
              </a:rPr>
              <a:t>And much more!</a:t>
            </a:r>
          </a:p>
          <a:p>
            <a:pPr marL="228600" indent="-228600">
              <a:buFont typeface="Arial" panose="020B0604020202020204" pitchFamily="34" charset="0"/>
              <a:buChar char="•"/>
            </a:pPr>
            <a:r>
              <a:rPr lang="en-US" sz="1600" b="0" dirty="0">
                <a:solidFill>
                  <a:srgbClr val="FF0000"/>
                </a:solidFill>
              </a:rPr>
              <a:t>By participating each month, you can become eligible</a:t>
            </a:r>
            <a:br>
              <a:rPr lang="en-US" sz="1600" b="0" dirty="0">
                <a:solidFill>
                  <a:srgbClr val="FF0000"/>
                </a:solidFill>
              </a:rPr>
            </a:br>
            <a:r>
              <a:rPr lang="en-US" sz="1600" b="0" dirty="0">
                <a:solidFill>
                  <a:srgbClr val="FF0000"/>
                </a:solidFill>
              </a:rPr>
              <a:t>to win fantastic prizes!</a:t>
            </a:r>
          </a:p>
          <a:p>
            <a:pPr marL="293688" indent="-285750">
              <a:buFont typeface="Arial" panose="020B0604020202020204" pitchFamily="34" charset="0"/>
              <a:buChar char="•"/>
            </a:pPr>
            <a:endParaRPr lang="en-US" dirty="0"/>
          </a:p>
        </p:txBody>
      </p:sp>
    </p:spTree>
    <p:extLst>
      <p:ext uri="{BB962C8B-B14F-4D97-AF65-F5344CB8AC3E}">
        <p14:creationId xmlns:p14="http://schemas.microsoft.com/office/powerpoint/2010/main" val="2148669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resources</a:t>
            </a:r>
          </a:p>
        </p:txBody>
      </p:sp>
      <p:sp>
        <p:nvSpPr>
          <p:cNvPr id="3" name="Content Placeholder 2"/>
          <p:cNvSpPr>
            <a:spLocks noGrp="1"/>
          </p:cNvSpPr>
          <p:nvPr>
            <p:ph idx="1"/>
          </p:nvPr>
        </p:nvSpPr>
        <p:spPr>
          <a:xfrm>
            <a:off x="574335" y="1143000"/>
            <a:ext cx="5619362" cy="3482716"/>
          </a:xfrm>
        </p:spPr>
        <p:txBody>
          <a:bodyPr/>
          <a:lstStyle/>
          <a:p>
            <a:pPr marL="0">
              <a:spcBef>
                <a:spcPts val="0"/>
              </a:spcBef>
            </a:pPr>
            <a:r>
              <a:rPr lang="en-US" dirty="0"/>
              <a:t>Financial &amp; </a:t>
            </a:r>
            <a:r>
              <a:rPr lang="en-US" dirty="0">
                <a:solidFill>
                  <a:srgbClr val="FF0000"/>
                </a:solidFill>
              </a:rPr>
              <a:t>Work-life</a:t>
            </a:r>
            <a:r>
              <a:rPr lang="en-US" dirty="0"/>
              <a:t> Resources</a:t>
            </a:r>
          </a:p>
          <a:p>
            <a:pPr marL="228600" indent="-228600">
              <a:buFont typeface="Arial" panose="020B0604020202020204" pitchFamily="34" charset="0"/>
              <a:buChar char="•"/>
            </a:pPr>
            <a:r>
              <a:rPr lang="en-US" sz="1600" b="0" dirty="0">
                <a:solidFill>
                  <a:srgbClr val="FF0000"/>
                </a:solidFill>
              </a:rPr>
              <a:t>Enter details on employer’s financial assistance offerings, loan programs, CARES Act information, or childcare assistance.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Tree>
    <p:extLst>
      <p:ext uri="{BB962C8B-B14F-4D97-AF65-F5344CB8AC3E}">
        <p14:creationId xmlns:p14="http://schemas.microsoft.com/office/powerpoint/2010/main" val="2200044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resources</a:t>
            </a:r>
          </a:p>
        </p:txBody>
      </p:sp>
      <p:sp>
        <p:nvSpPr>
          <p:cNvPr id="3" name="Content Placeholder 2"/>
          <p:cNvSpPr>
            <a:spLocks noGrp="1"/>
          </p:cNvSpPr>
          <p:nvPr>
            <p:ph idx="1"/>
          </p:nvPr>
        </p:nvSpPr>
        <p:spPr>
          <a:xfrm>
            <a:off x="574334" y="1143000"/>
            <a:ext cx="5345699" cy="3482716"/>
          </a:xfrm>
        </p:spPr>
        <p:txBody>
          <a:bodyPr/>
          <a:lstStyle/>
          <a:p>
            <a:pPr marL="0">
              <a:spcBef>
                <a:spcPts val="0"/>
              </a:spcBef>
            </a:pPr>
            <a:r>
              <a:rPr lang="en-US" dirty="0"/>
              <a:t>National Resources Available at No Cost </a:t>
            </a:r>
          </a:p>
          <a:p>
            <a:pPr marL="228600" indent="-228600">
              <a:buFont typeface="Arial" panose="020B0604020202020204" pitchFamily="34" charset="0"/>
              <a:buChar char="•"/>
            </a:pPr>
            <a:r>
              <a:rPr lang="en-US" sz="1600" dirty="0"/>
              <a:t>Mental Health Advocacy: </a:t>
            </a:r>
            <a:r>
              <a:rPr lang="en-US" sz="1600" b="0" dirty="0"/>
              <a:t>Mental Health America provides you with an abundance of information, online tools, and events to help support your mental and emotional health.</a:t>
            </a:r>
          </a:p>
          <a:p>
            <a:pPr marL="860425" lvl="2" indent="-285750"/>
            <a:r>
              <a:rPr lang="en-US" sz="1400" dirty="0">
                <a:hlinkClick r:id="rId3"/>
              </a:rPr>
              <a:t>https://www.mhanational.org</a:t>
            </a:r>
            <a:endParaRPr lang="en-US" sz="1400" dirty="0"/>
          </a:p>
          <a:p>
            <a:pPr marL="228600" indent="-228600">
              <a:buFont typeface="Arial" panose="020B0604020202020204" pitchFamily="34" charset="0"/>
              <a:buChar char="•"/>
            </a:pPr>
            <a:r>
              <a:rPr lang="en-US" sz="1600" dirty="0"/>
              <a:t>Work Challenges: </a:t>
            </a:r>
            <a:r>
              <a:rPr lang="en-US" sz="1600" b="0" dirty="0"/>
              <a:t>Empower Work helps you navigate work issues through a trained peer counselor via online chat or through text.</a:t>
            </a:r>
          </a:p>
          <a:p>
            <a:pPr marL="860425" lvl="2" indent="-285750"/>
            <a:r>
              <a:rPr lang="en-US" sz="1400" dirty="0">
                <a:hlinkClick r:id="rId4"/>
              </a:rPr>
              <a:t>www.empowerwork.org</a:t>
            </a:r>
            <a:endParaRPr lang="en-US" sz="1400" dirty="0"/>
          </a:p>
          <a:p>
            <a:pPr marL="860425" lvl="2" indent="-285750"/>
            <a:r>
              <a:rPr lang="en-US" sz="1400" b="0" dirty="0"/>
              <a:t>Text HELLO to 510.674.1414</a:t>
            </a:r>
          </a:p>
          <a:p>
            <a:pPr marL="860425" lvl="2" indent="-285750"/>
            <a:endParaRPr lang="en-US" sz="1400" dirty="0">
              <a:solidFill>
                <a:srgbClr val="FF0000"/>
              </a:solidFill>
            </a:endParaRPr>
          </a:p>
          <a:p>
            <a:pPr marL="860425" lvl="2" indent="-285750"/>
            <a:endParaRPr lang="en-US" sz="1400" b="0" dirty="0">
              <a:solidFill>
                <a:srgbClr val="FF0000"/>
              </a:solidFill>
            </a:endParaRPr>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6142" y="3310811"/>
            <a:ext cx="2390284" cy="71708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8445" y="1716969"/>
            <a:ext cx="1738289" cy="534310"/>
          </a:xfrm>
          <a:prstGeom prst="rect">
            <a:avLst/>
          </a:prstGeom>
        </p:spPr>
      </p:pic>
    </p:spTree>
    <p:extLst>
      <p:ext uri="{BB962C8B-B14F-4D97-AF65-F5344CB8AC3E}">
        <p14:creationId xmlns:p14="http://schemas.microsoft.com/office/powerpoint/2010/main" val="646318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resources</a:t>
            </a:r>
          </a:p>
        </p:txBody>
      </p:sp>
      <p:graphicFrame>
        <p:nvGraphicFramePr>
          <p:cNvPr id="4" name="Content Placeholder 3"/>
          <p:cNvGraphicFramePr>
            <a:graphicFrameLocks/>
          </p:cNvGraphicFramePr>
          <p:nvPr>
            <p:extLst>
              <p:ext uri="{D42A27DB-BD31-4B8C-83A1-F6EECF244321}">
                <p14:modId xmlns:p14="http://schemas.microsoft.com/office/powerpoint/2010/main" val="185781565"/>
              </p:ext>
            </p:extLst>
          </p:nvPr>
        </p:nvGraphicFramePr>
        <p:xfrm>
          <a:off x="577079" y="1143000"/>
          <a:ext cx="8064342" cy="3301789"/>
        </p:xfrm>
        <a:graphic>
          <a:graphicData uri="http://schemas.openxmlformats.org/drawingml/2006/table">
            <a:tbl>
              <a:tblPr firstRow="1" bandRow="1">
                <a:tableStyleId>{5C22544A-7EE6-4342-B048-85BDC9FD1C3A}</a:tableStyleId>
              </a:tblPr>
              <a:tblGrid>
                <a:gridCol w="4032171">
                  <a:extLst>
                    <a:ext uri="{9D8B030D-6E8A-4147-A177-3AD203B41FA5}">
                      <a16:colId xmlns:a16="http://schemas.microsoft.com/office/drawing/2014/main" val="20000"/>
                    </a:ext>
                  </a:extLst>
                </a:gridCol>
                <a:gridCol w="4032171">
                  <a:extLst>
                    <a:ext uri="{9D8B030D-6E8A-4147-A177-3AD203B41FA5}">
                      <a16:colId xmlns:a16="http://schemas.microsoft.com/office/drawing/2014/main" val="20001"/>
                    </a:ext>
                  </a:extLst>
                </a:gridCol>
              </a:tblGrid>
              <a:tr h="533399">
                <a:tc>
                  <a:txBody>
                    <a:bodyPr/>
                    <a:lstStyle/>
                    <a:p>
                      <a:pPr algn="l"/>
                      <a:r>
                        <a:rPr lang="en-US" sz="1800" dirty="0">
                          <a:solidFill>
                            <a:schemeClr val="tx2"/>
                          </a:solidFill>
                          <a:latin typeface="+mn-lt"/>
                          <a:ea typeface="+mn-ea"/>
                          <a:cs typeface="+mn-cs"/>
                        </a:rPr>
                        <a:t>Who to contact </a:t>
                      </a:r>
                    </a:p>
                  </a:txBody>
                  <a:tcPr marL="96004" marR="96004" marT="45715" marB="45715" anchor="ctr">
                    <a:lnL w="1905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tc>
                  <a:txBody>
                    <a:bodyPr/>
                    <a:lstStyle/>
                    <a:p>
                      <a:pPr algn="l"/>
                      <a:r>
                        <a:rPr lang="en-US" sz="1800" dirty="0">
                          <a:solidFill>
                            <a:schemeClr val="tx2"/>
                          </a:solidFill>
                          <a:latin typeface="+mn-lt"/>
                          <a:ea typeface="+mn-ea"/>
                          <a:cs typeface="+mn-cs"/>
                        </a:rPr>
                        <a:t>Contact Information</a:t>
                      </a:r>
                    </a:p>
                  </a:txBody>
                  <a:tcPr marL="96004" marR="96004" marT="45715" marB="45715" anchor="ctr">
                    <a:lnL w="952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0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latin typeface="+mn-lt"/>
                          <a:ea typeface="+mn-ea"/>
                          <a:cs typeface="+mn-cs"/>
                        </a:rPr>
                        <a:t>Insert Name</a:t>
                      </a:r>
                    </a:p>
                  </a:txBody>
                  <a:tcPr marL="96004" marR="96004" marT="45715" marB="45715" anchor="ctr">
                    <a:lnL w="19050" cap="flat" cmpd="sng" algn="ctr">
                      <a:noFill/>
                      <a:prstDash val="solid"/>
                      <a:round/>
                      <a:headEnd type="none" w="med" len="med"/>
                      <a:tailEnd type="none" w="med" len="med"/>
                    </a:lnL>
                    <a:lnR w="3175" cap="flat" cmpd="sng" algn="ctr">
                      <a:solidFill>
                        <a:srgbClr val="77787B"/>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tc>
                  <a:txBody>
                    <a:bodyPr/>
                    <a:lstStyle/>
                    <a:p>
                      <a:pPr algn="l"/>
                      <a:r>
                        <a:rPr lang="en-US" sz="1600" dirty="0">
                          <a:solidFill>
                            <a:srgbClr val="FF0000"/>
                          </a:solidFill>
                          <a:latin typeface="+mn-lt"/>
                          <a:ea typeface="+mn-ea"/>
                          <a:cs typeface="+mn-cs"/>
                        </a:rPr>
                        <a:t>Email and Phone Number</a:t>
                      </a:r>
                    </a:p>
                  </a:txBody>
                  <a:tcPr marL="96004" marR="96004" marT="45715" marB="45715" anchor="ctr">
                    <a:lnL w="3175" cap="flat" cmpd="sng" algn="ctr">
                      <a:solidFill>
                        <a:srgbClr val="77787B"/>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extLst>
                  <a:ext uri="{0D108BD9-81ED-4DB2-BD59-A6C34878D82A}">
                    <a16:rowId xmlns:a16="http://schemas.microsoft.com/office/drawing/2014/main" val="10001"/>
                  </a:ext>
                </a:extLst>
              </a:tr>
              <a:tr h="370802">
                <a:tc>
                  <a:txBody>
                    <a:bodyPr/>
                    <a:lstStyle/>
                    <a:p>
                      <a:pPr marL="0" marR="0" lvl="2" indent="0" algn="l" defTabSz="914400" rtl="0" eaLnBrk="1" fontAlgn="auto" latinLnBrk="0" hangingPunct="1">
                        <a:lnSpc>
                          <a:spcPct val="100000"/>
                        </a:lnSpc>
                        <a:spcBef>
                          <a:spcPts val="0"/>
                        </a:spcBef>
                        <a:spcAft>
                          <a:spcPts val="0"/>
                        </a:spcAft>
                        <a:buClr>
                          <a:schemeClr val="accent1"/>
                        </a:buClr>
                        <a:buSzTx/>
                        <a:buFontTx/>
                        <a:buNone/>
                        <a:tabLst/>
                        <a:defRPr/>
                      </a:pPr>
                      <a:r>
                        <a:rPr lang="en-US" sz="1600" dirty="0">
                          <a:solidFill>
                            <a:srgbClr val="FF0000"/>
                          </a:solidFill>
                          <a:latin typeface="+mn-lt"/>
                          <a:ea typeface="+mn-ea"/>
                          <a:cs typeface="+mn-cs"/>
                        </a:rPr>
                        <a:t>Insert Name</a:t>
                      </a:r>
                    </a:p>
                  </a:txBody>
                  <a:tcPr marL="96004" marR="96004" marT="45715" marB="45715" anchor="ctr">
                    <a:lnL w="19050" cap="flat" cmpd="sng" algn="ctr">
                      <a:noFill/>
                      <a:prstDash val="solid"/>
                      <a:round/>
                      <a:headEnd type="none" w="med" len="med"/>
                      <a:tailEnd type="none" w="med" len="med"/>
                    </a:lnL>
                    <a:lnR w="3175" cap="flat" cmpd="sng" algn="ctr">
                      <a:solidFill>
                        <a:srgbClr val="77787B"/>
                      </a:solid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tc>
                  <a:txBody>
                    <a:bodyPr/>
                    <a:lstStyle/>
                    <a:p>
                      <a:pPr marL="0" marR="0" lvl="2" indent="0" algn="l" defTabSz="914400" rtl="0" eaLnBrk="1" fontAlgn="auto" latinLnBrk="0" hangingPunct="1">
                        <a:lnSpc>
                          <a:spcPct val="100000"/>
                        </a:lnSpc>
                        <a:spcBef>
                          <a:spcPts val="0"/>
                        </a:spcBef>
                        <a:spcAft>
                          <a:spcPts val="0"/>
                        </a:spcAft>
                        <a:buClr>
                          <a:schemeClr val="accent1"/>
                        </a:buClr>
                        <a:buSzTx/>
                        <a:buFontTx/>
                        <a:buNone/>
                        <a:tabLst/>
                        <a:defRPr/>
                      </a:pPr>
                      <a:r>
                        <a:rPr lang="en-US" sz="1600" dirty="0">
                          <a:solidFill>
                            <a:srgbClr val="FF0000"/>
                          </a:solidFill>
                          <a:latin typeface="+mn-lt"/>
                          <a:ea typeface="+mn-ea"/>
                          <a:cs typeface="+mn-cs"/>
                        </a:rPr>
                        <a:t>Email and Phone Number</a:t>
                      </a:r>
                    </a:p>
                  </a:txBody>
                  <a:tcPr marL="96004" marR="96004" marT="45715" marB="45715" anchor="ctr">
                    <a:lnL w="3175" cap="flat" cmpd="sng" algn="ctr">
                      <a:solidFill>
                        <a:srgbClr val="77787B"/>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extLst>
                  <a:ext uri="{0D108BD9-81ED-4DB2-BD59-A6C34878D82A}">
                    <a16:rowId xmlns:a16="http://schemas.microsoft.com/office/drawing/2014/main" val="10002"/>
                  </a:ext>
                </a:extLst>
              </a:tr>
              <a:tr h="325196">
                <a:tc>
                  <a:txBody>
                    <a:bodyPr/>
                    <a:lstStyle/>
                    <a:p>
                      <a:pPr marL="0" marR="0" lvl="2" indent="0" algn="l" defTabSz="914400" rtl="0" eaLnBrk="1" fontAlgn="auto" latinLnBrk="0" hangingPunct="1">
                        <a:lnSpc>
                          <a:spcPct val="100000"/>
                        </a:lnSpc>
                        <a:spcBef>
                          <a:spcPts val="0"/>
                        </a:spcBef>
                        <a:spcAft>
                          <a:spcPts val="0"/>
                        </a:spcAft>
                        <a:buClr>
                          <a:schemeClr val="accent1"/>
                        </a:buClr>
                        <a:buSzTx/>
                        <a:buFontTx/>
                        <a:buNone/>
                        <a:tabLst/>
                        <a:defRPr/>
                      </a:pPr>
                      <a:r>
                        <a:rPr lang="en-US" sz="1600" dirty="0">
                          <a:solidFill>
                            <a:srgbClr val="FF0000"/>
                          </a:solidFill>
                          <a:latin typeface="+mn-lt"/>
                          <a:ea typeface="+mn-ea"/>
                          <a:cs typeface="+mn-cs"/>
                        </a:rPr>
                        <a:t>Insert Name</a:t>
                      </a:r>
                    </a:p>
                  </a:txBody>
                  <a:tcPr marL="96004" marR="96004" marT="45715" marB="45715" anchor="ctr">
                    <a:lnL w="19050" cap="flat" cmpd="sng" algn="ctr">
                      <a:noFill/>
                      <a:prstDash val="solid"/>
                      <a:round/>
                      <a:headEnd type="none" w="med" len="med"/>
                      <a:tailEnd type="none" w="med" len="med"/>
                    </a:lnL>
                    <a:lnR w="3175" cap="flat" cmpd="sng" algn="ctr">
                      <a:solidFill>
                        <a:srgbClr val="77787B"/>
                      </a:solid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tc>
                  <a:txBody>
                    <a:bodyPr/>
                    <a:lstStyle/>
                    <a:p>
                      <a:pPr marL="0" marR="0" lvl="2" indent="0" algn="l" defTabSz="914400" rtl="0" eaLnBrk="1" fontAlgn="auto" latinLnBrk="0" hangingPunct="1">
                        <a:lnSpc>
                          <a:spcPct val="100000"/>
                        </a:lnSpc>
                        <a:spcBef>
                          <a:spcPts val="0"/>
                        </a:spcBef>
                        <a:spcAft>
                          <a:spcPts val="0"/>
                        </a:spcAft>
                        <a:buClr>
                          <a:schemeClr val="accent1"/>
                        </a:buClr>
                        <a:buSzTx/>
                        <a:buFontTx/>
                        <a:buNone/>
                        <a:tabLst/>
                        <a:defRPr/>
                      </a:pPr>
                      <a:r>
                        <a:rPr lang="en-US" sz="1600" dirty="0">
                          <a:solidFill>
                            <a:srgbClr val="FF0000"/>
                          </a:solidFill>
                          <a:latin typeface="+mn-lt"/>
                          <a:ea typeface="+mn-ea"/>
                          <a:cs typeface="+mn-cs"/>
                        </a:rPr>
                        <a:t>Email and Phone Number</a:t>
                      </a:r>
                    </a:p>
                  </a:txBody>
                  <a:tcPr marL="96004" marR="96004" marT="45715" marB="45715" anchor="ctr">
                    <a:lnL w="3175" cap="flat" cmpd="sng" algn="ctr">
                      <a:solidFill>
                        <a:srgbClr val="77787B"/>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extLst>
                  <a:ext uri="{0D108BD9-81ED-4DB2-BD59-A6C34878D82A}">
                    <a16:rowId xmlns:a16="http://schemas.microsoft.com/office/drawing/2014/main" val="10003"/>
                  </a:ext>
                </a:extLst>
              </a:tr>
              <a:tr h="370802">
                <a:tc>
                  <a:txBody>
                    <a:bodyPr/>
                    <a:lstStyle/>
                    <a:p>
                      <a:pPr marL="0" marR="0" lvl="2" indent="0" algn="l" defTabSz="914400" rtl="0" eaLnBrk="1" fontAlgn="auto" latinLnBrk="0" hangingPunct="1">
                        <a:lnSpc>
                          <a:spcPct val="100000"/>
                        </a:lnSpc>
                        <a:spcBef>
                          <a:spcPts val="0"/>
                        </a:spcBef>
                        <a:spcAft>
                          <a:spcPts val="0"/>
                        </a:spcAft>
                        <a:buClr>
                          <a:schemeClr val="accent1"/>
                        </a:buClr>
                        <a:buSzTx/>
                        <a:buFontTx/>
                        <a:buNone/>
                        <a:tabLst/>
                        <a:defRPr/>
                      </a:pPr>
                      <a:r>
                        <a:rPr lang="en-US" sz="1600" dirty="0">
                          <a:solidFill>
                            <a:srgbClr val="FF0000"/>
                          </a:solidFill>
                          <a:latin typeface="+mn-lt"/>
                          <a:ea typeface="+mn-ea"/>
                          <a:cs typeface="+mn-cs"/>
                        </a:rPr>
                        <a:t>Insert Name</a:t>
                      </a:r>
                    </a:p>
                  </a:txBody>
                  <a:tcPr marL="96004" marR="96004" marT="45715" marB="45715" anchor="ctr">
                    <a:lnL w="19050" cap="flat" cmpd="sng" algn="ctr">
                      <a:noFill/>
                      <a:prstDash val="solid"/>
                      <a:round/>
                      <a:headEnd type="none" w="med" len="med"/>
                      <a:tailEnd type="none" w="med" len="med"/>
                    </a:lnL>
                    <a:lnR w="3175" cap="flat" cmpd="sng" algn="ctr">
                      <a:solidFill>
                        <a:srgbClr val="77787B"/>
                      </a:solid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tc>
                  <a:txBody>
                    <a:bodyPr/>
                    <a:lstStyle/>
                    <a:p>
                      <a:pPr marL="0" marR="0" lvl="2" indent="0" algn="l" defTabSz="914400" rtl="0" eaLnBrk="1" fontAlgn="auto" latinLnBrk="0" hangingPunct="1">
                        <a:lnSpc>
                          <a:spcPct val="100000"/>
                        </a:lnSpc>
                        <a:spcBef>
                          <a:spcPts val="0"/>
                        </a:spcBef>
                        <a:spcAft>
                          <a:spcPts val="0"/>
                        </a:spcAft>
                        <a:buClr>
                          <a:schemeClr val="accent1"/>
                        </a:buClr>
                        <a:buSzTx/>
                        <a:buFontTx/>
                        <a:buNone/>
                        <a:tabLst/>
                        <a:defRPr/>
                      </a:pPr>
                      <a:r>
                        <a:rPr lang="en-US" sz="1600" dirty="0">
                          <a:solidFill>
                            <a:srgbClr val="FF0000"/>
                          </a:solidFill>
                          <a:latin typeface="+mn-lt"/>
                          <a:ea typeface="+mn-ea"/>
                          <a:cs typeface="+mn-cs"/>
                        </a:rPr>
                        <a:t>Email and Phone Number</a:t>
                      </a:r>
                    </a:p>
                  </a:txBody>
                  <a:tcPr marL="96004" marR="96004" marT="45715" marB="45715" anchor="ctr">
                    <a:lnL w="3175" cap="flat" cmpd="sng" algn="ctr">
                      <a:solidFill>
                        <a:srgbClr val="77787B"/>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extLst>
                  <a:ext uri="{0D108BD9-81ED-4DB2-BD59-A6C34878D82A}">
                    <a16:rowId xmlns:a16="http://schemas.microsoft.com/office/drawing/2014/main" val="10004"/>
                  </a:ext>
                </a:extLst>
              </a:tr>
              <a:tr h="370802">
                <a:tc>
                  <a:txBody>
                    <a:bodyPr/>
                    <a:lstStyle/>
                    <a:p>
                      <a:r>
                        <a:rPr lang="en-US" sz="1600" dirty="0">
                          <a:solidFill>
                            <a:srgbClr val="FF0000"/>
                          </a:solidFill>
                          <a:latin typeface="+mn-lt"/>
                          <a:ea typeface="+mn-ea"/>
                          <a:cs typeface="+mn-cs"/>
                        </a:rPr>
                        <a:t>Human Resources, Insert Name(s)</a:t>
                      </a:r>
                    </a:p>
                  </a:txBody>
                  <a:tcPr marL="96004" marR="96004" marT="45715" marB="45715" anchor="ctr">
                    <a:lnL w="19050" cap="flat" cmpd="sng" algn="ctr">
                      <a:noFill/>
                      <a:prstDash val="solid"/>
                      <a:round/>
                      <a:headEnd type="none" w="med" len="med"/>
                      <a:tailEnd type="none" w="med" len="med"/>
                    </a:lnL>
                    <a:lnR w="3175" cap="flat" cmpd="sng" algn="ctr">
                      <a:solidFill>
                        <a:srgbClr val="77787B"/>
                      </a:solid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tc>
                  <a:txBody>
                    <a:bodyPr/>
                    <a:lstStyle/>
                    <a:p>
                      <a:pPr algn="l"/>
                      <a:r>
                        <a:rPr lang="en-US" sz="1600" dirty="0">
                          <a:solidFill>
                            <a:srgbClr val="FF0000"/>
                          </a:solidFill>
                          <a:latin typeface="+mn-lt"/>
                          <a:ea typeface="+mn-ea"/>
                          <a:cs typeface="+mn-cs"/>
                        </a:rPr>
                        <a:t>Email and Phone Number</a:t>
                      </a:r>
                    </a:p>
                  </a:txBody>
                  <a:tcPr marL="96004" marR="96004" marT="45715" marB="45715" anchor="ctr">
                    <a:lnL w="3175" cap="flat" cmpd="sng" algn="ctr">
                      <a:solidFill>
                        <a:srgbClr val="77787B"/>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extLst>
                  <a:ext uri="{0D108BD9-81ED-4DB2-BD59-A6C34878D82A}">
                    <a16:rowId xmlns:a16="http://schemas.microsoft.com/office/drawing/2014/main" val="10005"/>
                  </a:ext>
                </a:extLst>
              </a:tr>
              <a:tr h="370802">
                <a:tc>
                  <a:txBody>
                    <a:bodyPr/>
                    <a:lstStyle/>
                    <a:p>
                      <a:r>
                        <a:rPr lang="en-US" sz="1600" dirty="0">
                          <a:solidFill>
                            <a:srgbClr val="FF0000"/>
                          </a:solidFill>
                          <a:latin typeface="+mn-lt"/>
                          <a:ea typeface="+mn-ea"/>
                          <a:cs typeface="+mn-cs"/>
                        </a:rPr>
                        <a:t>Member Support</a:t>
                      </a:r>
                    </a:p>
                  </a:txBody>
                  <a:tcPr marL="96004" marR="96004" marT="45715" marB="45715" anchor="ctr">
                    <a:lnL w="19050" cap="flat" cmpd="sng" algn="ctr">
                      <a:noFill/>
                      <a:prstDash val="solid"/>
                      <a:round/>
                      <a:headEnd type="none" w="med" len="med"/>
                      <a:tailEnd type="none" w="med" len="med"/>
                    </a:lnL>
                    <a:lnR w="3175" cap="flat" cmpd="sng" algn="ctr">
                      <a:solidFill>
                        <a:srgbClr val="77787B"/>
                      </a:solid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tc>
                  <a:txBody>
                    <a:bodyPr/>
                    <a:lstStyle/>
                    <a:p>
                      <a:pPr algn="l"/>
                      <a:r>
                        <a:rPr lang="en-US" sz="1600" dirty="0">
                          <a:solidFill>
                            <a:srgbClr val="FF0000"/>
                          </a:solidFill>
                          <a:latin typeface="+mn-lt"/>
                          <a:ea typeface="+mn-ea"/>
                          <a:cs typeface="+mn-cs"/>
                        </a:rPr>
                        <a:t>Email and Phone Number </a:t>
                      </a:r>
                    </a:p>
                  </a:txBody>
                  <a:tcPr marL="96004" marR="96004" marT="45715" marB="45715" anchor="ctr">
                    <a:lnL w="3175" cap="flat" cmpd="sng" algn="ctr">
                      <a:solidFill>
                        <a:srgbClr val="77787B"/>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extLst>
                  <a:ext uri="{0D108BD9-81ED-4DB2-BD59-A6C34878D82A}">
                    <a16:rowId xmlns:a16="http://schemas.microsoft.com/office/drawing/2014/main" val="10006"/>
                  </a:ext>
                </a:extLst>
              </a:tr>
              <a:tr h="457154">
                <a:tc>
                  <a:txBody>
                    <a:bodyPr/>
                    <a:lstStyle/>
                    <a:p>
                      <a:r>
                        <a:rPr lang="en-US" sz="1600" dirty="0">
                          <a:solidFill>
                            <a:srgbClr val="FF0000"/>
                          </a:solidFill>
                          <a:latin typeface="+mn-lt"/>
                          <a:ea typeface="+mn-ea"/>
                          <a:cs typeface="+mn-cs"/>
                        </a:rPr>
                        <a:t>Insurance Advocates </a:t>
                      </a:r>
                    </a:p>
                  </a:txBody>
                  <a:tcPr marL="96004" marR="96004" marT="45715" marB="45715" anchor="ctr">
                    <a:lnL w="19050" cap="flat" cmpd="sng" algn="ctr">
                      <a:noFill/>
                      <a:prstDash val="solid"/>
                      <a:round/>
                      <a:headEnd type="none" w="med" len="med"/>
                      <a:tailEnd type="none" w="med" len="med"/>
                    </a:lnL>
                    <a:lnR w="3175" cap="flat" cmpd="sng" algn="ctr">
                      <a:solidFill>
                        <a:srgbClr val="77787B"/>
                      </a:solid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tc>
                  <a:txBody>
                    <a:bodyPr/>
                    <a:lstStyle/>
                    <a:p>
                      <a:pPr algn="l"/>
                      <a:r>
                        <a:rPr lang="en-US" sz="1600" dirty="0">
                          <a:solidFill>
                            <a:srgbClr val="FF0000"/>
                          </a:solidFill>
                          <a:latin typeface="+mn-lt"/>
                          <a:ea typeface="+mn-ea"/>
                          <a:cs typeface="+mn-cs"/>
                        </a:rPr>
                        <a:t>InsuranceAdvocates@MarshMMA.com, </a:t>
                      </a:r>
                    </a:p>
                    <a:p>
                      <a:pPr algn="l"/>
                      <a:r>
                        <a:rPr lang="en-US" sz="1600" dirty="0">
                          <a:solidFill>
                            <a:srgbClr val="FF0000"/>
                          </a:solidFill>
                          <a:latin typeface="+mn-lt"/>
                          <a:ea typeface="+mn-ea"/>
                          <a:cs typeface="+mn-cs"/>
                        </a:rPr>
                        <a:t>(855) 298-6588</a:t>
                      </a:r>
                    </a:p>
                  </a:txBody>
                  <a:tcPr marL="96004" marR="96004" marT="45715" marB="45715" anchor="ctr">
                    <a:lnL w="3175" cap="flat" cmpd="sng" algn="ctr">
                      <a:solidFill>
                        <a:srgbClr val="77787B"/>
                      </a:solidFill>
                      <a:prstDash val="solid"/>
                      <a:round/>
                      <a:headEnd type="none" w="med" len="med"/>
                      <a:tailEnd type="none" w="med" len="med"/>
                    </a:lnL>
                    <a:lnR w="19050" cap="flat" cmpd="sng" algn="ctr">
                      <a:noFill/>
                      <a:prstDash val="solid"/>
                      <a:round/>
                      <a:headEnd type="none" w="med" len="med"/>
                      <a:tailEnd type="none" w="med" len="med"/>
                    </a:lnR>
                    <a:lnT w="3175" cap="flat" cmpd="sng" algn="ctr">
                      <a:solidFill>
                        <a:srgbClr val="77787B"/>
                      </a:solidFill>
                      <a:prstDash val="solid"/>
                      <a:round/>
                      <a:headEnd type="none" w="med" len="med"/>
                      <a:tailEnd type="none" w="med" len="med"/>
                    </a:lnT>
                    <a:lnB w="3175" cap="flat" cmpd="sng" algn="ctr">
                      <a:solidFill>
                        <a:srgbClr val="77787B"/>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611262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3669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7444"/>
            <a:ext cx="9144000" cy="5143500"/>
          </a:xfrm>
          <a:prstGeom prst="rect">
            <a:avLst/>
          </a:prstGeom>
        </p:spPr>
      </p:pic>
      <p:sp>
        <p:nvSpPr>
          <p:cNvPr id="7" name="PresentationTitle"/>
          <p:cNvSpPr>
            <a:spLocks noGrp="1" noChangeArrowheads="1"/>
          </p:cNvSpPr>
          <p:nvPr>
            <p:ph type="ctrTitle"/>
            <p:custDataLst>
              <p:tags r:id="rId2"/>
            </p:custDataLst>
          </p:nvPr>
        </p:nvSpPr>
        <p:spPr>
          <a:xfrm>
            <a:off x="685800" y="2221992"/>
            <a:ext cx="4194482" cy="397032"/>
          </a:xfrm>
        </p:spPr>
        <p:txBody>
          <a:bodyPr lIns="0"/>
          <a:lstStyle/>
          <a:p>
            <a:r>
              <a:rPr lang="en-US" dirty="0"/>
              <a:t>The Way Forward </a:t>
            </a:r>
            <a:endParaRPr lang="en-US" altLang="en-US" dirty="0">
              <a:solidFill>
                <a:schemeClr val="tx2"/>
              </a:solidFill>
            </a:endParaRPr>
          </a:p>
        </p:txBody>
      </p:sp>
      <p:sp>
        <p:nvSpPr>
          <p:cNvPr id="8" name="Date"/>
          <p:cNvSpPr>
            <a:spLocks noGrp="1" noChangeArrowheads="1"/>
          </p:cNvSpPr>
          <p:nvPr>
            <p:ph type="subTitle" sz="quarter" idx="1"/>
            <p:custDataLst>
              <p:tags r:id="rId3"/>
            </p:custDataLst>
          </p:nvPr>
        </p:nvSpPr>
        <p:spPr>
          <a:xfrm>
            <a:off x="685800" y="2843784"/>
            <a:ext cx="4194481" cy="510909"/>
          </a:xfrm>
        </p:spPr>
        <p:txBody>
          <a:bodyPr/>
          <a:lstStyle/>
          <a:p>
            <a:pPr>
              <a:spcBef>
                <a:spcPts val="0"/>
              </a:spcBef>
            </a:pPr>
            <a:r>
              <a:rPr lang="en-US" altLang="en-US" dirty="0"/>
              <a:t>Protocols &amp; Information to Support our Employees </a:t>
            </a:r>
          </a:p>
        </p:txBody>
      </p:sp>
      <p:sp>
        <p:nvSpPr>
          <p:cNvPr id="5" name="Text Placeholder 4"/>
          <p:cNvSpPr>
            <a:spLocks noGrp="1"/>
          </p:cNvSpPr>
          <p:nvPr>
            <p:ph type="body" sz="quarter" idx="10"/>
          </p:nvPr>
        </p:nvSpPr>
        <p:spPr/>
        <p:txBody>
          <a:bodyPr/>
          <a:lstStyle/>
          <a:p>
            <a:endParaRPr lang="en-US" dirty="0"/>
          </a:p>
        </p:txBody>
      </p:sp>
      <p:sp>
        <p:nvSpPr>
          <p:cNvPr id="3" name="Rectangle 2"/>
          <p:cNvSpPr/>
          <p:nvPr/>
        </p:nvSpPr>
        <p:spPr bwMode="auto">
          <a:xfrm>
            <a:off x="0" y="4849566"/>
            <a:ext cx="9144000" cy="295455"/>
          </a:xfrm>
          <a:prstGeom prst="rect">
            <a:avLst/>
          </a:prstGeom>
          <a:solidFill>
            <a:schemeClr val="accent4"/>
          </a:solid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marL="0" marR="0" indent="0" algn="ctr" defTabSz="914400" rtl="0" eaLnBrk="1" fontAlgn="base" latinLnBrk="0" hangingPunct="1">
              <a:lnSpc>
                <a:spcPct val="86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800" y="736062"/>
            <a:ext cx="3054835" cy="647064"/>
          </a:xfrm>
          <a:prstGeom prst="rect">
            <a:avLst/>
          </a:prstGeom>
        </p:spPr>
      </p:pic>
    </p:spTree>
    <p:custDataLst>
      <p:tags r:id="rId1"/>
    </p:custDataLst>
    <p:extLst>
      <p:ext uri="{BB962C8B-B14F-4D97-AF65-F5344CB8AC3E}">
        <p14:creationId xmlns:p14="http://schemas.microsoft.com/office/powerpoint/2010/main" val="903715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909" y="1836429"/>
            <a:ext cx="2821575" cy="2821575"/>
          </a:xfrm>
          <a:prstGeom prst="rect">
            <a:avLst/>
          </a:prstGeom>
        </p:spPr>
      </p:pic>
      <p:sp>
        <p:nvSpPr>
          <p:cNvPr id="8" name="Title 7"/>
          <p:cNvSpPr>
            <a:spLocks noGrp="1"/>
          </p:cNvSpPr>
          <p:nvPr>
            <p:ph type="title"/>
          </p:nvPr>
        </p:nvSpPr>
        <p:spPr/>
        <p:txBody>
          <a:bodyPr/>
          <a:lstStyle/>
          <a:p>
            <a:r>
              <a:rPr lang="en-US" dirty="0"/>
              <a:t>Returning to the workplace</a:t>
            </a:r>
          </a:p>
        </p:txBody>
      </p:sp>
      <p:sp>
        <p:nvSpPr>
          <p:cNvPr id="5133" name="Rectangle 13"/>
          <p:cNvSpPr>
            <a:spLocks noGrp="1" noChangeArrowheads="1"/>
          </p:cNvSpPr>
          <p:nvPr>
            <p:ph idx="1"/>
          </p:nvPr>
        </p:nvSpPr>
        <p:spPr>
          <a:xfrm>
            <a:off x="574335" y="1143000"/>
            <a:ext cx="5076658" cy="3482716"/>
          </a:xfrm>
          <a:prstGeom prst="rect">
            <a:avLst/>
          </a:prstGeom>
        </p:spPr>
        <p:txBody>
          <a:bodyPr>
            <a:normAutofit/>
          </a:bodyPr>
          <a:lstStyle/>
          <a:p>
            <a:pPr lvl="1"/>
            <a:r>
              <a:rPr lang="en-US" altLang="en-US" dirty="0"/>
              <a:t>Employee health and safety is </a:t>
            </a:r>
            <a:r>
              <a:rPr lang="en-US" altLang="en-US" dirty="0">
                <a:solidFill>
                  <a:srgbClr val="FF0000"/>
                </a:solidFill>
              </a:rPr>
              <a:t>Client Name’s </a:t>
            </a:r>
            <a:r>
              <a:rPr lang="en-US" altLang="en-US" dirty="0"/>
              <a:t>first priority.</a:t>
            </a:r>
          </a:p>
          <a:p>
            <a:pPr marL="228600" lvl="1" indent="-228600"/>
            <a:r>
              <a:rPr lang="en-US" altLang="en-US" dirty="0"/>
              <a:t>Safety measures and guidelines will be put in place.</a:t>
            </a:r>
          </a:p>
          <a:p>
            <a:pPr lvl="1"/>
            <a:r>
              <a:rPr lang="en-US" altLang="en-US" dirty="0"/>
              <a:t>Welcome back date: </a:t>
            </a:r>
            <a:r>
              <a:rPr lang="en-US" altLang="en-US" dirty="0">
                <a:solidFill>
                  <a:srgbClr val="FF0000"/>
                </a:solidFill>
              </a:rPr>
              <a:t>July 1, 2020</a:t>
            </a:r>
          </a:p>
          <a:p>
            <a:pPr marL="0" lvl="1" indent="0">
              <a:buNone/>
            </a:pPr>
            <a:endParaRPr lang="en-US" altLang="en-US" dirty="0"/>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
        <p:nvSpPr>
          <p:cNvPr id="8" name="Title 7"/>
          <p:cNvSpPr>
            <a:spLocks noGrp="1"/>
          </p:cNvSpPr>
          <p:nvPr>
            <p:ph type="title"/>
          </p:nvPr>
        </p:nvSpPr>
        <p:spPr/>
        <p:txBody>
          <a:bodyPr/>
          <a:lstStyle/>
          <a:p>
            <a:r>
              <a:rPr lang="en-US" dirty="0"/>
              <a:t>Staggered work schedule</a:t>
            </a:r>
          </a:p>
        </p:txBody>
      </p:sp>
      <p:sp>
        <p:nvSpPr>
          <p:cNvPr id="5133" name="Rectangle 13"/>
          <p:cNvSpPr>
            <a:spLocks noGrp="1" noChangeArrowheads="1"/>
          </p:cNvSpPr>
          <p:nvPr>
            <p:ph idx="1"/>
          </p:nvPr>
        </p:nvSpPr>
        <p:spPr>
          <a:xfrm>
            <a:off x="574335" y="1143000"/>
            <a:ext cx="5012650" cy="3482716"/>
          </a:xfrm>
          <a:prstGeom prst="rect">
            <a:avLst/>
          </a:prstGeom>
        </p:spPr>
        <p:txBody>
          <a:bodyPr>
            <a:noAutofit/>
          </a:bodyPr>
          <a:lstStyle/>
          <a:p>
            <a:pPr marL="0">
              <a:spcBef>
                <a:spcPts val="0"/>
              </a:spcBef>
            </a:pPr>
            <a:r>
              <a:rPr lang="en-US" altLang="en-US" b="1" dirty="0"/>
              <a:t>What is a staggered schedule?</a:t>
            </a:r>
          </a:p>
          <a:p>
            <a:pPr marL="228600" lvl="1" indent="-228600"/>
            <a:r>
              <a:rPr lang="en-US" altLang="en-US" dirty="0"/>
              <a:t>Employees will return to the workplace on a staggered schedule.</a:t>
            </a:r>
          </a:p>
          <a:p>
            <a:pPr marL="228600" lvl="1" indent="-228600"/>
            <a:r>
              <a:rPr lang="en-US" altLang="en-US" dirty="0"/>
              <a:t>A staggered schedule permits employees to work in the workplace during specified times and not necessarily all at once.</a:t>
            </a:r>
          </a:p>
          <a:p>
            <a:pPr marL="228600" lvl="1" indent="-228600"/>
            <a:r>
              <a:rPr lang="en-US" altLang="en-US" dirty="0">
                <a:solidFill>
                  <a:srgbClr val="FF0000"/>
                </a:solidFill>
              </a:rPr>
              <a:t>Each employee will receive a permitted work schedule from their direct supervisor. </a:t>
            </a:r>
          </a:p>
          <a:p>
            <a:pPr lvl="1"/>
            <a:endParaRPr lang="en-US" altLang="en-US" dirty="0"/>
          </a:p>
        </p:txBody>
      </p:sp>
      <p:sp>
        <p:nvSpPr>
          <p:cNvPr id="9" name="Title 1"/>
          <p:cNvSpPr txBox="1">
            <a:spLocks/>
          </p:cNvSpPr>
          <p:nvPr/>
        </p:nvSpPr>
        <p:spPr bwMode="gray">
          <a:xfrm>
            <a:off x="4835261" y="883682"/>
            <a:ext cx="4109516"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algn="l" rtl="0" eaLnBrk="1" fontAlgn="base" hangingPunct="1">
              <a:lnSpc>
                <a:spcPct val="83000"/>
              </a:lnSpc>
              <a:spcBef>
                <a:spcPct val="0"/>
              </a:spcBef>
              <a:spcAft>
                <a:spcPct val="0"/>
              </a:spcAft>
              <a:defRPr sz="3200" b="0" i="0" cap="none" spc="50" baseline="0">
                <a:solidFill>
                  <a:srgbClr val="B3BA36"/>
                </a:solidFill>
                <a:latin typeface="Bahnschrift" panose="020B0502040204020203"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a:lstStyle>
          <a:p>
            <a:pPr marL="0" marR="0" lvl="0" indent="0" algn="l" defTabSz="914400" rtl="0" eaLnBrk="1" fontAlgn="base" latinLnBrk="0" hangingPunct="1">
              <a:lnSpc>
                <a:spcPct val="83000"/>
              </a:lnSpc>
              <a:spcBef>
                <a:spcPct val="0"/>
              </a:spcBef>
              <a:spcAft>
                <a:spcPct val="0"/>
              </a:spcAft>
              <a:buClrTx/>
              <a:buSzTx/>
              <a:buFontTx/>
              <a:buNone/>
              <a:tabLst/>
              <a:defRPr/>
            </a:pPr>
            <a:r>
              <a:rPr lang="en-US" sz="2000" b="1" kern="0" dirty="0">
                <a:solidFill>
                  <a:srgbClr val="FF0000"/>
                </a:solidFill>
                <a:latin typeface="+mj-lt"/>
              </a:rPr>
              <a:t>[</a:t>
            </a:r>
            <a:r>
              <a:rPr kumimoji="0" lang="en-US" sz="2000" b="1" i="0" u="none" strike="noStrike" kern="0" cap="none" spc="50" normalizeH="0" baseline="0" noProof="0" dirty="0">
                <a:ln>
                  <a:noFill/>
                </a:ln>
                <a:solidFill>
                  <a:srgbClr val="FF0000"/>
                </a:solidFill>
                <a:effectLst/>
                <a:uLnTx/>
                <a:uFillTx/>
                <a:latin typeface="+mj-lt"/>
              </a:rPr>
              <a:t>Delete slide if not applicable]</a:t>
            </a:r>
          </a:p>
        </p:txBody>
      </p:sp>
    </p:spTree>
    <p:custDataLst>
      <p:tags r:id="rId1"/>
    </p:custDataLst>
    <p:extLst>
      <p:ext uri="{BB962C8B-B14F-4D97-AF65-F5344CB8AC3E}">
        <p14:creationId xmlns:p14="http://schemas.microsoft.com/office/powerpoint/2010/main" val="381008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Phased approach</a:t>
            </a:r>
          </a:p>
        </p:txBody>
      </p:sp>
      <p:sp>
        <p:nvSpPr>
          <p:cNvPr id="5133" name="Rectangle 13"/>
          <p:cNvSpPr>
            <a:spLocks noGrp="1" noChangeArrowheads="1"/>
          </p:cNvSpPr>
          <p:nvPr>
            <p:ph idx="1"/>
          </p:nvPr>
        </p:nvSpPr>
        <p:spPr>
          <a:xfrm>
            <a:off x="574335" y="1143000"/>
            <a:ext cx="5012650" cy="3482716"/>
          </a:xfrm>
          <a:prstGeom prst="rect">
            <a:avLst/>
          </a:prstGeom>
        </p:spPr>
        <p:txBody>
          <a:bodyPr>
            <a:noAutofit/>
          </a:bodyPr>
          <a:lstStyle/>
          <a:p>
            <a:pPr marL="0">
              <a:spcBef>
                <a:spcPts val="0"/>
              </a:spcBef>
            </a:pPr>
            <a:r>
              <a:rPr lang="en-US" altLang="en-US" dirty="0"/>
              <a:t>What is a phased approach?</a:t>
            </a:r>
          </a:p>
          <a:p>
            <a:pPr marL="228600" lvl="1" indent="-228600"/>
            <a:r>
              <a:rPr lang="en-US" altLang="en-US" dirty="0"/>
              <a:t>Employees will return to the workplace through a phased approach. </a:t>
            </a:r>
          </a:p>
          <a:p>
            <a:pPr marL="228600" lvl="1" indent="-228600"/>
            <a:r>
              <a:rPr lang="en-US" altLang="en-US" dirty="0"/>
              <a:t>A phased approach permits employees to come into the workplace on certain days of the week.</a:t>
            </a:r>
          </a:p>
          <a:p>
            <a:pPr marL="228600" lvl="1" indent="-228600"/>
            <a:r>
              <a:rPr lang="en-US" altLang="en-US" dirty="0">
                <a:solidFill>
                  <a:srgbClr val="FF0000"/>
                </a:solidFill>
              </a:rPr>
              <a:t>Any days not in the office will be remote work days for the employee. </a:t>
            </a:r>
          </a:p>
          <a:p>
            <a:pPr marL="228600" lvl="1" indent="-228600"/>
            <a:r>
              <a:rPr lang="en-US" altLang="en-US" dirty="0">
                <a:solidFill>
                  <a:srgbClr val="FF0000"/>
                </a:solidFill>
              </a:rPr>
              <a:t>Each employee will receive a permitted work schedule from their direct supervisor. </a:t>
            </a:r>
          </a:p>
          <a:p>
            <a:pPr lvl="1"/>
            <a:endParaRPr lang="en-US" alt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696" y="2367003"/>
            <a:ext cx="2282292" cy="2282292"/>
          </a:xfrm>
          <a:prstGeom prst="rect">
            <a:avLst/>
          </a:prstGeom>
        </p:spPr>
      </p:pic>
      <p:sp>
        <p:nvSpPr>
          <p:cNvPr id="7" name="Title 1"/>
          <p:cNvSpPr txBox="1">
            <a:spLocks/>
          </p:cNvSpPr>
          <p:nvPr/>
        </p:nvSpPr>
        <p:spPr bwMode="gray">
          <a:xfrm>
            <a:off x="4835261" y="883682"/>
            <a:ext cx="4109516"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lvl1pPr algn="l" rtl="0" eaLnBrk="1" fontAlgn="base" hangingPunct="1">
              <a:lnSpc>
                <a:spcPct val="83000"/>
              </a:lnSpc>
              <a:spcBef>
                <a:spcPct val="0"/>
              </a:spcBef>
              <a:spcAft>
                <a:spcPct val="0"/>
              </a:spcAft>
              <a:defRPr sz="3200" b="0" i="0" cap="none" spc="50" baseline="0">
                <a:solidFill>
                  <a:srgbClr val="B3BA36"/>
                </a:solidFill>
                <a:latin typeface="Bahnschrift" panose="020B0502040204020203" pitchFamily="34" charset="0"/>
                <a:ea typeface="+mj-ea"/>
                <a:cs typeface="+mj-cs"/>
              </a:defRPr>
            </a:lvl1pPr>
            <a:lvl2pPr algn="l" rtl="0" eaLnBrk="1" fontAlgn="base" hangingPunct="1">
              <a:lnSpc>
                <a:spcPct val="83000"/>
              </a:lnSpc>
              <a:spcBef>
                <a:spcPct val="0"/>
              </a:spcBef>
              <a:spcAft>
                <a:spcPct val="0"/>
              </a:spcAft>
              <a:defRPr sz="2100">
                <a:solidFill>
                  <a:schemeClr val="accent1"/>
                </a:solidFill>
                <a:latin typeface="Arial" charset="0"/>
              </a:defRPr>
            </a:lvl2pPr>
            <a:lvl3pPr algn="l" rtl="0" eaLnBrk="1" fontAlgn="base" hangingPunct="1">
              <a:lnSpc>
                <a:spcPct val="83000"/>
              </a:lnSpc>
              <a:spcBef>
                <a:spcPct val="0"/>
              </a:spcBef>
              <a:spcAft>
                <a:spcPct val="0"/>
              </a:spcAft>
              <a:defRPr sz="2100">
                <a:solidFill>
                  <a:schemeClr val="accent1"/>
                </a:solidFill>
                <a:latin typeface="Arial" charset="0"/>
              </a:defRPr>
            </a:lvl3pPr>
            <a:lvl4pPr algn="l" rtl="0" eaLnBrk="1" fontAlgn="base" hangingPunct="1">
              <a:lnSpc>
                <a:spcPct val="83000"/>
              </a:lnSpc>
              <a:spcBef>
                <a:spcPct val="0"/>
              </a:spcBef>
              <a:spcAft>
                <a:spcPct val="0"/>
              </a:spcAft>
              <a:defRPr sz="2100">
                <a:solidFill>
                  <a:schemeClr val="accent1"/>
                </a:solidFill>
                <a:latin typeface="Arial" charset="0"/>
              </a:defRPr>
            </a:lvl4pPr>
            <a:lvl5pPr algn="l" rtl="0" eaLnBrk="1" fontAlgn="base" hangingPunct="1">
              <a:lnSpc>
                <a:spcPct val="83000"/>
              </a:lnSpc>
              <a:spcBef>
                <a:spcPct val="0"/>
              </a:spcBef>
              <a:spcAft>
                <a:spcPct val="0"/>
              </a:spcAft>
              <a:defRPr sz="2100">
                <a:solidFill>
                  <a:schemeClr val="accent1"/>
                </a:solidFill>
                <a:latin typeface="Arial" charset="0"/>
              </a:defRPr>
            </a:lvl5pPr>
            <a:lvl6pPr marL="457200" algn="l" rtl="0" eaLnBrk="1" fontAlgn="base" hangingPunct="1">
              <a:lnSpc>
                <a:spcPct val="83000"/>
              </a:lnSpc>
              <a:spcBef>
                <a:spcPct val="0"/>
              </a:spcBef>
              <a:spcAft>
                <a:spcPct val="0"/>
              </a:spcAft>
              <a:defRPr sz="2100">
                <a:solidFill>
                  <a:schemeClr val="accent1"/>
                </a:solidFill>
                <a:latin typeface="Arial" charset="0"/>
              </a:defRPr>
            </a:lvl6pPr>
            <a:lvl7pPr marL="914400" algn="l" rtl="0" eaLnBrk="1" fontAlgn="base" hangingPunct="1">
              <a:lnSpc>
                <a:spcPct val="83000"/>
              </a:lnSpc>
              <a:spcBef>
                <a:spcPct val="0"/>
              </a:spcBef>
              <a:spcAft>
                <a:spcPct val="0"/>
              </a:spcAft>
              <a:defRPr sz="2100">
                <a:solidFill>
                  <a:schemeClr val="accent1"/>
                </a:solidFill>
                <a:latin typeface="Arial" charset="0"/>
              </a:defRPr>
            </a:lvl7pPr>
            <a:lvl8pPr marL="1371600" algn="l" rtl="0" eaLnBrk="1" fontAlgn="base" hangingPunct="1">
              <a:lnSpc>
                <a:spcPct val="83000"/>
              </a:lnSpc>
              <a:spcBef>
                <a:spcPct val="0"/>
              </a:spcBef>
              <a:spcAft>
                <a:spcPct val="0"/>
              </a:spcAft>
              <a:defRPr sz="2100">
                <a:solidFill>
                  <a:schemeClr val="accent1"/>
                </a:solidFill>
                <a:latin typeface="Arial" charset="0"/>
              </a:defRPr>
            </a:lvl8pPr>
            <a:lvl9pPr marL="1828800" algn="l" rtl="0" eaLnBrk="1" fontAlgn="base" hangingPunct="1">
              <a:lnSpc>
                <a:spcPct val="83000"/>
              </a:lnSpc>
              <a:spcBef>
                <a:spcPct val="0"/>
              </a:spcBef>
              <a:spcAft>
                <a:spcPct val="0"/>
              </a:spcAft>
              <a:defRPr sz="2100">
                <a:solidFill>
                  <a:schemeClr val="accent1"/>
                </a:solidFill>
                <a:latin typeface="Arial" charset="0"/>
              </a:defRPr>
            </a:lvl9pPr>
          </a:lstStyle>
          <a:p>
            <a:pPr marL="0" marR="0" lvl="0" indent="0" algn="l" defTabSz="914400" rtl="0" eaLnBrk="1" fontAlgn="base" latinLnBrk="0" hangingPunct="1">
              <a:lnSpc>
                <a:spcPct val="83000"/>
              </a:lnSpc>
              <a:spcBef>
                <a:spcPct val="0"/>
              </a:spcBef>
              <a:spcAft>
                <a:spcPct val="0"/>
              </a:spcAft>
              <a:buClrTx/>
              <a:buSzTx/>
              <a:buFontTx/>
              <a:buNone/>
              <a:tabLst/>
              <a:defRPr/>
            </a:pPr>
            <a:r>
              <a:rPr lang="en-US" sz="2000" b="1" kern="0" dirty="0">
                <a:solidFill>
                  <a:srgbClr val="FF0000"/>
                </a:solidFill>
                <a:latin typeface="+mj-lt"/>
              </a:rPr>
              <a:t>[</a:t>
            </a:r>
            <a:r>
              <a:rPr kumimoji="0" lang="en-US" sz="2000" b="1" i="0" u="none" strike="noStrike" kern="0" cap="none" spc="50" normalizeH="0" baseline="0" noProof="0" dirty="0">
                <a:ln>
                  <a:noFill/>
                </a:ln>
                <a:solidFill>
                  <a:srgbClr val="FF0000"/>
                </a:solidFill>
                <a:effectLst/>
                <a:uLnTx/>
                <a:uFillTx/>
                <a:latin typeface="+mj-lt"/>
              </a:rPr>
              <a:t>Delete slide if not applicable]</a:t>
            </a:r>
          </a:p>
        </p:txBody>
      </p:sp>
    </p:spTree>
    <p:custDataLst>
      <p:tags r:id="rId1"/>
    </p:custDataLst>
    <p:extLst>
      <p:ext uri="{BB962C8B-B14F-4D97-AF65-F5344CB8AC3E}">
        <p14:creationId xmlns:p14="http://schemas.microsoft.com/office/powerpoint/2010/main" val="226721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7040" y="1828799"/>
            <a:ext cx="1963267" cy="1963267"/>
          </a:xfrm>
          <a:prstGeom prst="rect">
            <a:avLst/>
          </a:prstGeom>
        </p:spPr>
      </p:pic>
      <p:sp>
        <p:nvSpPr>
          <p:cNvPr id="8" name="Title 7"/>
          <p:cNvSpPr>
            <a:spLocks noGrp="1"/>
          </p:cNvSpPr>
          <p:nvPr>
            <p:ph type="title"/>
          </p:nvPr>
        </p:nvSpPr>
        <p:spPr/>
        <p:txBody>
          <a:bodyPr/>
          <a:lstStyle/>
          <a:p>
            <a:r>
              <a:rPr lang="en-US" dirty="0"/>
              <a:t>Who can return to the workplace?</a:t>
            </a:r>
          </a:p>
        </p:txBody>
      </p:sp>
      <p:sp>
        <p:nvSpPr>
          <p:cNvPr id="5133" name="Rectangle 13"/>
          <p:cNvSpPr>
            <a:spLocks noGrp="1" noChangeArrowheads="1"/>
          </p:cNvSpPr>
          <p:nvPr>
            <p:ph idx="1"/>
          </p:nvPr>
        </p:nvSpPr>
        <p:spPr>
          <a:xfrm>
            <a:off x="574334" y="1143000"/>
            <a:ext cx="6491483" cy="3482716"/>
          </a:xfrm>
          <a:prstGeom prst="rect">
            <a:avLst/>
          </a:prstGeom>
        </p:spPr>
        <p:txBody>
          <a:bodyPr>
            <a:noAutofit/>
          </a:bodyPr>
          <a:lstStyle/>
          <a:p>
            <a:pPr marL="228600" lvl="1" indent="-228600"/>
            <a:r>
              <a:rPr lang="en-US" altLang="en-US" dirty="0">
                <a:solidFill>
                  <a:srgbClr val="FF0000"/>
                </a:solidFill>
              </a:rPr>
              <a:t>Only employees who are free of COVID-19 symptoms and / or have received a vaccine will be permitted to return to the workplace. </a:t>
            </a:r>
          </a:p>
          <a:p>
            <a:pPr marL="228600" lvl="1" indent="-228600"/>
            <a:r>
              <a:rPr lang="en-US" altLang="en-US" dirty="0">
                <a:solidFill>
                  <a:srgbClr val="FF0000"/>
                </a:solidFill>
              </a:rPr>
              <a:t>Employees should self-report to their direct supervisor or human resources if they have any of the below symptoms*:</a:t>
            </a:r>
          </a:p>
          <a:p>
            <a:pPr lvl="2">
              <a:spcBef>
                <a:spcPts val="0"/>
              </a:spcBef>
            </a:pPr>
            <a:r>
              <a:rPr lang="en-US" altLang="en-US" dirty="0"/>
              <a:t>Fever or chills </a:t>
            </a:r>
          </a:p>
          <a:p>
            <a:pPr lvl="2">
              <a:spcBef>
                <a:spcPts val="0"/>
              </a:spcBef>
            </a:pPr>
            <a:r>
              <a:rPr lang="en-US" altLang="en-US" dirty="0"/>
              <a:t>Coughing</a:t>
            </a:r>
          </a:p>
          <a:p>
            <a:pPr lvl="2">
              <a:spcBef>
                <a:spcPts val="0"/>
              </a:spcBef>
            </a:pPr>
            <a:r>
              <a:rPr lang="en-US" altLang="en-US" dirty="0"/>
              <a:t>Shortness of breath</a:t>
            </a:r>
          </a:p>
          <a:p>
            <a:pPr lvl="2">
              <a:spcBef>
                <a:spcPts val="0"/>
              </a:spcBef>
            </a:pPr>
            <a:r>
              <a:rPr lang="en-US" altLang="en-US" dirty="0"/>
              <a:t>Headache </a:t>
            </a:r>
          </a:p>
          <a:p>
            <a:pPr lvl="2">
              <a:spcBef>
                <a:spcPts val="0"/>
              </a:spcBef>
            </a:pPr>
            <a:r>
              <a:rPr lang="en-US" altLang="en-US" dirty="0"/>
              <a:t>Sore throat </a:t>
            </a:r>
          </a:p>
          <a:p>
            <a:pPr lvl="2">
              <a:spcBef>
                <a:spcPts val="0"/>
              </a:spcBef>
            </a:pPr>
            <a:r>
              <a:rPr lang="en-US" altLang="en-US" dirty="0"/>
              <a:t>New loss of taste or smell </a:t>
            </a:r>
          </a:p>
          <a:p>
            <a:pPr lvl="2">
              <a:spcBef>
                <a:spcPts val="0"/>
              </a:spcBef>
            </a:pPr>
            <a:r>
              <a:rPr lang="en-US" altLang="en-US" dirty="0"/>
              <a:t>Any symptoms that are abnormal, severe, or concerning</a:t>
            </a:r>
          </a:p>
        </p:txBody>
      </p:sp>
      <p:sp>
        <p:nvSpPr>
          <p:cNvPr id="5" name="Rectangle 4"/>
          <p:cNvSpPr/>
          <p:nvPr/>
        </p:nvSpPr>
        <p:spPr>
          <a:xfrm>
            <a:off x="678735" y="4219161"/>
            <a:ext cx="6282680" cy="462947"/>
          </a:xfrm>
          <a:prstGeom prst="rect">
            <a:avLst/>
          </a:prstGeom>
        </p:spPr>
        <p:txBody>
          <a:bodyPr wrap="square">
            <a:spAutoFit/>
          </a:bodyPr>
          <a:lstStyle/>
          <a:p>
            <a:pPr marL="7938" algn="l"/>
            <a:r>
              <a:rPr lang="en-US" sz="1400" dirty="0"/>
              <a:t>*This list is not all inclusive. Please consult your medical provider for any other symptoms and review the CDC’s COVID-19 symptom list </a:t>
            </a:r>
            <a:r>
              <a:rPr lang="en-US" sz="1400" dirty="0">
                <a:hlinkClick r:id="rId5"/>
              </a:rPr>
              <a:t>here</a:t>
            </a:r>
            <a:r>
              <a:rPr lang="en-US" sz="1400" dirty="0"/>
              <a:t>. </a:t>
            </a:r>
          </a:p>
        </p:txBody>
      </p:sp>
    </p:spTree>
    <p:custDataLst>
      <p:tags r:id="rId1"/>
    </p:custDataLst>
    <p:extLst>
      <p:ext uri="{BB962C8B-B14F-4D97-AF65-F5344CB8AC3E}">
        <p14:creationId xmlns:p14="http://schemas.microsoft.com/office/powerpoint/2010/main" val="36620124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1"/>
  <p:tag name="MMCOA_FONTSIZE_S" val="14"/>
  <p:tag name="MMCOA_FONTSIZE_T" val="14"/>
  <p:tag name="MMCOA_POSITION_L" val="35.875;30.125;54.375;683.875"/>
  <p:tag name="MMCOA_POSITION_M" val="35.875;30.125;54.375;683.875"/>
  <p:tag name="MMCOA_POSITION_S" val="35.875;30.125;54.375;683.875"/>
  <p:tag name="MMCOA_POSITION_T" val="35.875;30.125;54.375;683.875"/>
  <p:tag name="MMCOA_HIDEONCOLOUR" val="N"/>
  <p:tag name="MMCOA_HIDEONWHITE" val="N"/>
  <p:tag name="MMCOA_HIDEONBALLROOM" val="N"/>
  <p:tag name="MMCOA_HIDEONCLASSIC" val="N"/>
  <p:tag name="MMCOA_HIDEONTEXT" val="N"/>
  <p:tag name="MMCOA_HIDEONECO" val="N"/>
</p:tagLst>
</file>

<file path=ppt/tags/tag1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1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1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15.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1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18.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1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0"/>
  <p:tag name="MMCOA_FONTSIZE_S" val="14"/>
  <p:tag name="MMCOA_FONTSIZE_T" val="14"/>
  <p:tag name="MMCOA_POSITION_L" val="35.875;100.625;392.75;684"/>
  <p:tag name="MMCOA_POSITION_M" val="35.875;100.625;392.75;684"/>
  <p:tag name="MMCOA_POSITION_S" val="35.875;100.625;392.75;684"/>
  <p:tag name="MMCOA_POSITION_T" val="35.875;100.625;392.75;684"/>
  <p:tag name="MMCOA_HIDEONCOLOUR" val="N"/>
  <p:tag name="MMCOA_HIDEONWHITE" val="N"/>
  <p:tag name="MMCOA_HIDEONBALLROOM" val="N"/>
  <p:tag name="MMCOA_HIDEONCLASSIC" val="N"/>
  <p:tag name="MMCOA_HIDEONTEXT" val="N"/>
  <p:tag name="MMCOA_HIDEONECO" val="N"/>
</p:tagLst>
</file>

<file path=ppt/tags/tag20.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5.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6.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2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2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29.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3.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7"/>
  <p:tag name="MMCOA_FONTSIZE_M" val="7"/>
  <p:tag name="MMCOA_FONTSIZE_S" val="7"/>
  <p:tag name="MMCOA_FONTSIZE_T" val="7"/>
  <p:tag name="MMCOA_POSITION_L" val="37.625;514.5;8;228.125"/>
  <p:tag name="MMCOA_POSITION_M" val="37.625;514.5;8;228.125"/>
  <p:tag name="MMCOA_POSITION_S" val="37.625;514.5;8;228.125"/>
  <p:tag name="MMCOA_POSITION_T" val="37.625;514.5;8;228.125"/>
  <p:tag name="MMCOA_HIDEONCOLOUR" val="N"/>
  <p:tag name="MMCOA_HIDEONWHITE" val="N"/>
  <p:tag name="MMCOA_HIDEONBALLROOM" val="N"/>
  <p:tag name="MMCOA_HIDEONCLASSIC" val="Y"/>
  <p:tag name="MMCOA_HIDEONTEXT" val="Y"/>
  <p:tag name="MMCOA_HIDEONECO" val="Y"/>
</p:tagLst>
</file>

<file path=ppt/tags/tag3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 name="MMCOA_TRANSPARENT" val="False"/>
  <p:tag name="MMC_SLIDETYPE" val="Cover"/>
</p:tagLst>
</file>

<file path=ppt/tags/tag31.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55;648.375"/>
  <p:tag name="MMCOA_POSITION_M" val="70.625;97.875;55;648.375"/>
  <p:tag name="MMCOA_POSITION_S" val="70.625;97.875;55;648.375"/>
  <p:tag name="MMCOA_POSITION_T" val="70.625;97.875;55;648.375"/>
  <p:tag name="MMCOA_HIDEONCOLOUR" val="N"/>
  <p:tag name="MMCOA_HIDEONWHITE" val="N"/>
  <p:tag name="MMCOA_HIDEONBALLROOM" val="N"/>
  <p:tag name="MMCOA_HIDEONCLASSIC" val="N"/>
  <p:tag name="MMCOA_HIDEONTEXT" val="N"/>
  <p:tag name="MMCOA_HIDEONECO" val="N"/>
</p:tagLst>
</file>

<file path=ppt/tags/tag32.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3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3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35.625;514.5;8.375;85"/>
  <p:tag name="MMCOA_POSITION_M" val="335.625;514.5;8.375;85"/>
  <p:tag name="MMCOA_POSITION_S" val="335.625;514.5;8.375;85"/>
  <p:tag name="MMCOA_POSITION_T" val="335.625;514.5;8.375;85"/>
  <p:tag name="MMCOA_HIDEONCOLOUR" val="N"/>
  <p:tag name="MMCOA_HIDEONWHITE" val="N"/>
  <p:tag name="MMCOA_HIDEONBALLROOM" val="Y"/>
  <p:tag name="MMCOA_HIDEONCLASSIC" val="Y"/>
  <p:tag name="MMCOA_HIDEONTEXT" val="Y"/>
  <p:tag name="MMCOA_HIDEONECO" val="Y"/>
</p:tagLst>
</file>

<file path=ppt/tags/tag4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4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CANACTASDIVIDER" val="N"/>
  <p:tag name="MMCOA_PROMPTCOLOUR"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7"/>
  <p:tag name="MMCOA_FONTSIZE_M" val="7"/>
  <p:tag name="MMCOA_FONTSIZE_S" val="7"/>
  <p:tag name="MMCOA_FONTSIZE_T" val="7"/>
  <p:tag name="MMCOA_POSITION_L" val="37.625;514.5;8;227.5"/>
  <p:tag name="MMCOA_POSITION_M" val="37.625;514.5;8;227.5"/>
  <p:tag name="MMCOA_POSITION_S" val="37.625;514.5;8;227.5"/>
  <p:tag name="MMCOA_POSITION_T" val="37.625;514.5;8;227.5"/>
  <p:tag name="MMCOA_HIDEONCOLOUR" val="N"/>
  <p:tag name="MMCOA_HIDEONWHITE" val="N"/>
  <p:tag name="MMCOA_HIDEONBALLROOM" val="N"/>
  <p:tag name="MMCOA_HIDEONCLASSIC" val="N"/>
  <p:tag name="MMCOA_HIDEONTEXT" val="N"/>
  <p:tag name="MMCOA_HIDEONECO"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ags/tag7.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28"/>
  <p:tag name="MMCOA_FONTSIZE_M" val="28"/>
  <p:tag name="MMCOA_FONTSIZE_S" val="28"/>
  <p:tag name="MMCOA_FONTSIZE_T" val="28"/>
  <p:tag name="MMCOA_POSITION_L" val="70.625;97.875;28.875;648.375"/>
  <p:tag name="MMCOA_POSITION_M" val="70.625;97.875;28.875;648.375"/>
  <p:tag name="MMCOA_POSITION_S" val="70.625;97.875;28.875;648.375"/>
  <p:tag name="MMCOA_POSITION_T" val="70.625;97.875;28.875;648.375"/>
  <p:tag name="MMCOA_HIDEONCOLOUR" val="N"/>
  <p:tag name="MMCOA_HIDEONWHITE" val="N"/>
  <p:tag name="MMCOA_HIDEONBALLROOM" val="N"/>
  <p:tag name="MMCOA_HIDEONCLASSIC" val="N"/>
  <p:tag name="MMCOA_HIDEONTEXT" val="N"/>
  <p:tag name="MMCOA_HIDEONECO" val="N"/>
</p:tagLst>
</file>

<file path=ppt/tags/tag8.xml><?xml version="1.0" encoding="utf-8"?>
<p:tagLst xmlns:a="http://schemas.openxmlformats.org/drawingml/2006/main" xmlns:r="http://schemas.openxmlformats.org/officeDocument/2006/relationships" xmlns:p="http://schemas.openxmlformats.org/presentationml/2006/main">
  <p:tag name="MMCOA_EXTENDEDFILLCOLOUR" val=""/>
  <p:tag name="MMCOA_SMARTSHAPE" val="Y"/>
  <p:tag name="MMCOA_FONTSIZE_L" val="18"/>
  <p:tag name="MMCOA_FONTSIZE_M" val="18"/>
  <p:tag name="MMCOA_FONTSIZE_S" val="18"/>
  <p:tag name="MMCOA_FONTSIZE_T" val="18"/>
  <p:tag name="MMCOA_POSITION_L" val="71.25;157.375;18;382.125"/>
  <p:tag name="MMCOA_POSITION_M" val="71.25;157.375;18;382.125"/>
  <p:tag name="MMCOA_POSITION_S" val="71.25;157.375;18;382.125"/>
  <p:tag name="MMCOA_POSITION_T" val="71.25;157.375;18;382.125"/>
  <p:tag name="MMCOA_HIDEONCOLOUR" val="N"/>
  <p:tag name="MMCOA_HIDEONWHITE" val="N"/>
  <p:tag name="MMCOA_HIDEONBALLROOM" val="N"/>
  <p:tag name="MMCOA_HIDEONCLASSIC" val="N"/>
  <p:tag name="MMCOA_HIDEONTEXT" val="N"/>
  <p:tag name="MMCOA_HIDEONECO" val="N"/>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11"/>
  <p:tag name="MMCOA_FONTSIZE_M" val="11"/>
  <p:tag name="MMCOA_FONTSIZE_S" val="11"/>
  <p:tag name="MMCOA_FONTSIZE_T" val="11"/>
  <p:tag name="MMCOA_POSITION_L" val="543.125;510.5;13.25;176.5"/>
  <p:tag name="MMCOA_POSITION_M" val="543.125;510.5;13.25;176.5"/>
  <p:tag name="MMCOA_POSITION_S" val="543.125;510.5;13.25;176.5"/>
  <p:tag name="MMCOA_POSITION_T" val="543.125;510.5;13.25;176.5"/>
  <p:tag name="MMCOA_HIDEONCOLOUR" val="N"/>
  <p:tag name="MMCOA_HIDEONWHITE" val="N"/>
  <p:tag name="MMCOA_HIDEONBALLROOM" val="N"/>
  <p:tag name="MMCOA_HIDEONCLASSIC" val="N"/>
  <p:tag name="MMCOA_HIDEONTEXT" val="N"/>
  <p:tag name="MMCOA_HIDEONECO" val="N"/>
</p:tagLst>
</file>

<file path=ppt/theme/theme1.xml><?xml version="1.0" encoding="utf-8"?>
<a:theme xmlns:a="http://schemas.openxmlformats.org/drawingml/2006/main" name="MMA PPT Template">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ing Your Part_RTW Video 5.11.potx" id="{5548C180-542E-4C9F-9C01-93749A11865A}" vid="{6A3B9B20-4904-4306-B4EE-D93CCB1D0E06}"/>
    </a:ext>
  </a:extLst>
</a:theme>
</file>

<file path=ppt/theme/theme2.xml><?xml version="1.0" encoding="utf-8"?>
<a:theme xmlns:a="http://schemas.openxmlformats.org/drawingml/2006/main" name="1_MMA PPT Template">
  <a:themeElements>
    <a:clrScheme name="Gold Brand">
      <a:dk1>
        <a:srgbClr val="37424A"/>
      </a:dk1>
      <a:lt1>
        <a:srgbClr val="FFFFFF"/>
      </a:lt1>
      <a:dk2>
        <a:srgbClr val="455560"/>
      </a:dk2>
      <a:lt2>
        <a:srgbClr val="EAEAEA"/>
      </a:lt2>
      <a:accent1>
        <a:srgbClr val="004180"/>
      </a:accent1>
      <a:accent2>
        <a:srgbClr val="00AFD3"/>
      </a:accent2>
      <a:accent3>
        <a:srgbClr val="AB248C"/>
      </a:accent3>
      <a:accent4>
        <a:srgbClr val="7BBF43"/>
      </a:accent4>
      <a:accent5>
        <a:srgbClr val="FAB51F"/>
      </a:accent5>
      <a:accent6>
        <a:srgbClr val="BFBFBF"/>
      </a:accent6>
      <a:hlink>
        <a:srgbClr val="0000FF"/>
      </a:hlink>
      <a:folHlink>
        <a:srgbClr val="800080"/>
      </a:folHlink>
    </a:clrScheme>
    <a:fontScheme name="Default Design">
      <a:majorFont>
        <a:latin typeface="Arial"/>
        <a:ea typeface=""/>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0" tIns="0" rIns="91440" bIns="45720" numCol="1" anchor="ctr" anchorCtr="0" compatLnSpc="1">
        <a:prstTxWarp prst="textNoShape">
          <a:avLst/>
        </a:prstTxWarp>
      </a:bodyPr>
      <a:lstStyle>
        <a:defPPr marL="0" marR="0" indent="0" algn="ctr" defTabSz="914400" rtl="0" eaLnBrk="1" fontAlgn="base" latinLnBrk="0" hangingPunct="1">
          <a:lnSpc>
            <a:spcPct val="86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charset="0"/>
          </a:defRPr>
        </a:defPPr>
      </a:lstStyle>
    </a:lnDef>
    <a:txDef>
      <a:spPr bwMode="gray">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lIns="0" tIns="0" rIns="0" bIns="0" anchor="b">
        <a:spAutoFit/>
      </a:bodyPr>
      <a:lstStyle>
        <a:defPPr algn="l">
          <a:lnSpc>
            <a:spcPct val="114000"/>
          </a:lnSpc>
          <a:spcBef>
            <a:spcPts val="0"/>
          </a:spcBef>
          <a:defRPr sz="1200" dirty="0"/>
        </a:defPPr>
      </a:lstStyle>
    </a:txDef>
  </a:objectDefaults>
  <a:extraClrSchemeLst>
    <a:extraClrScheme>
      <a:clrScheme name="Default Design 1">
        <a:dk1>
          <a:srgbClr val="000000"/>
        </a:dk1>
        <a:lt1>
          <a:srgbClr val="FFFFFF"/>
        </a:lt1>
        <a:dk2>
          <a:srgbClr val="BFBFBF"/>
        </a:dk2>
        <a:lt2>
          <a:srgbClr val="7C848A"/>
        </a:lt2>
        <a:accent1>
          <a:srgbClr val="002C77"/>
        </a:accent1>
        <a:accent2>
          <a:srgbClr val="00A8C8"/>
        </a:accent2>
        <a:accent3>
          <a:srgbClr val="FFFFFF"/>
        </a:accent3>
        <a:accent4>
          <a:srgbClr val="000000"/>
        </a:accent4>
        <a:accent5>
          <a:srgbClr val="AAACBD"/>
        </a:accent5>
        <a:accent6>
          <a:srgbClr val="0098B5"/>
        </a:accent6>
        <a:hlink>
          <a:srgbClr val="006D9E"/>
        </a:hlink>
        <a:folHlink>
          <a:srgbClr val="A6E2E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BFBFBF"/>
        </a:dk2>
        <a:lt2>
          <a:srgbClr val="7C848A"/>
        </a:lt2>
        <a:accent1>
          <a:srgbClr val="43276D"/>
        </a:accent1>
        <a:accent2>
          <a:srgbClr val="6F83C1"/>
        </a:accent2>
        <a:accent3>
          <a:srgbClr val="FFFFFF"/>
        </a:accent3>
        <a:accent4>
          <a:srgbClr val="000000"/>
        </a:accent4>
        <a:accent5>
          <a:srgbClr val="B0ACBA"/>
        </a:accent5>
        <a:accent6>
          <a:srgbClr val="6476AF"/>
        </a:accent6>
        <a:hlink>
          <a:srgbClr val="595997"/>
        </a:hlink>
        <a:folHlink>
          <a:srgbClr val="C4CAE6"/>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BFBFBF"/>
        </a:dk2>
        <a:lt2>
          <a:srgbClr val="7C848A"/>
        </a:lt2>
        <a:accent1>
          <a:srgbClr val="560054"/>
        </a:accent1>
        <a:accent2>
          <a:srgbClr val="CE3D95"/>
        </a:accent2>
        <a:accent3>
          <a:srgbClr val="FFFFFF"/>
        </a:accent3>
        <a:accent4>
          <a:srgbClr val="000000"/>
        </a:accent4>
        <a:accent5>
          <a:srgbClr val="B4AAB3"/>
        </a:accent5>
        <a:accent6>
          <a:srgbClr val="BA3687"/>
        </a:accent6>
        <a:hlink>
          <a:srgbClr val="932077"/>
        </a:hlink>
        <a:folHlink>
          <a:srgbClr val="E7B8D5"/>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BFBFBF"/>
        </a:dk2>
        <a:lt2>
          <a:srgbClr val="7C848A"/>
        </a:lt2>
        <a:accent1>
          <a:srgbClr val="690031"/>
        </a:accent1>
        <a:accent2>
          <a:srgbClr val="ED2C67"/>
        </a:accent2>
        <a:accent3>
          <a:srgbClr val="FFFFFF"/>
        </a:accent3>
        <a:accent4>
          <a:srgbClr val="000000"/>
        </a:accent4>
        <a:accent5>
          <a:srgbClr val="B9AAAD"/>
        </a:accent5>
        <a:accent6>
          <a:srgbClr val="D7275D"/>
        </a:accent6>
        <a:hlink>
          <a:srgbClr val="A9194F"/>
        </a:hlink>
        <a:folHlink>
          <a:srgbClr val="F7B6BB"/>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BFBFBF"/>
        </a:dk2>
        <a:lt2>
          <a:srgbClr val="7C848A"/>
        </a:lt2>
        <a:accent1>
          <a:srgbClr val="810009"/>
        </a:accent1>
        <a:accent2>
          <a:srgbClr val="EF4E45"/>
        </a:accent2>
        <a:accent3>
          <a:srgbClr val="FFFFFF"/>
        </a:accent3>
        <a:accent4>
          <a:srgbClr val="000000"/>
        </a:accent4>
        <a:accent5>
          <a:srgbClr val="C1AAAA"/>
        </a:accent5>
        <a:accent6>
          <a:srgbClr val="D9463E"/>
        </a:accent6>
        <a:hlink>
          <a:srgbClr val="BA2C2B"/>
        </a:hlink>
        <a:folHlink>
          <a:srgbClr val="F9BEAD"/>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BFBFBF"/>
        </a:dk2>
        <a:lt2>
          <a:srgbClr val="7C848A"/>
        </a:lt2>
        <a:accent1>
          <a:srgbClr val="8C3709"/>
        </a:accent1>
        <a:accent2>
          <a:srgbClr val="F48132"/>
        </a:accent2>
        <a:accent3>
          <a:srgbClr val="FFFFFF"/>
        </a:accent3>
        <a:accent4>
          <a:srgbClr val="000000"/>
        </a:accent4>
        <a:accent5>
          <a:srgbClr val="C5AEAA"/>
        </a:accent5>
        <a:accent6>
          <a:srgbClr val="DD742C"/>
        </a:accent6>
        <a:hlink>
          <a:srgbClr val="C45F24"/>
        </a:hlink>
        <a:folHlink>
          <a:srgbClr val="FCCFAB"/>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BFBFBF"/>
        </a:dk2>
        <a:lt2>
          <a:srgbClr val="7C848A"/>
        </a:lt2>
        <a:accent1>
          <a:srgbClr val="8E5501"/>
        </a:accent1>
        <a:accent2>
          <a:srgbClr val="FBAE17"/>
        </a:accent2>
        <a:accent3>
          <a:srgbClr val="FFFFFF"/>
        </a:accent3>
        <a:accent4>
          <a:srgbClr val="000000"/>
        </a:accent4>
        <a:accent5>
          <a:srgbClr val="C6B4AA"/>
        </a:accent5>
        <a:accent6>
          <a:srgbClr val="E39D14"/>
        </a:accent6>
        <a:hlink>
          <a:srgbClr val="C98314"/>
        </a:hlink>
        <a:folHlink>
          <a:srgbClr val="FFDDAC"/>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BFBFBF"/>
        </a:dk2>
        <a:lt2>
          <a:srgbClr val="7C848A"/>
        </a:lt2>
        <a:accent1>
          <a:srgbClr val="505F21"/>
        </a:accent1>
        <a:accent2>
          <a:srgbClr val="B2B935"/>
        </a:accent2>
        <a:accent3>
          <a:srgbClr val="FFFFFF"/>
        </a:accent3>
        <a:accent4>
          <a:srgbClr val="000000"/>
        </a:accent4>
        <a:accent5>
          <a:srgbClr val="B3B6AB"/>
        </a:accent5>
        <a:accent6>
          <a:srgbClr val="A1A72F"/>
        </a:accent6>
        <a:hlink>
          <a:srgbClr val="828D30"/>
        </a:hlink>
        <a:folHlink>
          <a:srgbClr val="D9D99E"/>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BFBFBF"/>
        </a:dk2>
        <a:lt2>
          <a:srgbClr val="7C848A"/>
        </a:lt2>
        <a:accent1>
          <a:srgbClr val="00582D"/>
        </a:accent1>
        <a:accent2>
          <a:srgbClr val="72BE44"/>
        </a:accent2>
        <a:accent3>
          <a:srgbClr val="FFFFFF"/>
        </a:accent3>
        <a:accent4>
          <a:srgbClr val="000000"/>
        </a:accent4>
        <a:accent5>
          <a:srgbClr val="AAB4AD"/>
        </a:accent5>
        <a:accent6>
          <a:srgbClr val="67AC3D"/>
        </a:accent6>
        <a:hlink>
          <a:srgbClr val="118B3F"/>
        </a:hlink>
        <a:folHlink>
          <a:srgbClr val="BDDDA3"/>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BFBFBF"/>
        </a:dk2>
        <a:lt2>
          <a:srgbClr val="7C848A"/>
        </a:lt2>
        <a:accent1>
          <a:srgbClr val="004C4F"/>
        </a:accent1>
        <a:accent2>
          <a:srgbClr val="0FB694"/>
        </a:accent2>
        <a:accent3>
          <a:srgbClr val="FFFFFF"/>
        </a:accent3>
        <a:accent4>
          <a:srgbClr val="000000"/>
        </a:accent4>
        <a:accent5>
          <a:srgbClr val="AAB2B2"/>
        </a:accent5>
        <a:accent6>
          <a:srgbClr val="0CA586"/>
        </a:accent6>
        <a:hlink>
          <a:srgbClr val="008075"/>
        </a:hlink>
        <a:folHlink>
          <a:srgbClr val="A7D9C8"/>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FF"/>
        </a:lt1>
        <a:dk2>
          <a:srgbClr val="BFBFBF"/>
        </a:dk2>
        <a:lt2>
          <a:srgbClr val="7C848A"/>
        </a:lt2>
        <a:accent1>
          <a:srgbClr val="000000"/>
        </a:accent1>
        <a:accent2>
          <a:srgbClr val="808080"/>
        </a:accent2>
        <a:accent3>
          <a:srgbClr val="FFFFFF"/>
        </a:accent3>
        <a:accent4>
          <a:srgbClr val="000000"/>
        </a:accent4>
        <a:accent5>
          <a:srgbClr val="AAAAAA"/>
        </a:accent5>
        <a:accent6>
          <a:srgbClr val="737373"/>
        </a:accent6>
        <a:hlink>
          <a:srgbClr val="404040"/>
        </a:hlink>
        <a:folHlink>
          <a:srgbClr val="BFBFB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oing Your Part_RTW Video 5.11.potx" id="{5548C180-542E-4C9F-9C01-93749A11865A}" vid="{6A3B9B20-4904-4306-B4EE-D93CCB1D0E06}"/>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75EB10B4D1E05419449A4B8070FEB48" ma:contentTypeVersion="2" ma:contentTypeDescription="Create a new document." ma:contentTypeScope="" ma:versionID="12cdd00bf43461da5f4bb5f573c3f76f">
  <xsd:schema xmlns:xsd="http://www.w3.org/2001/XMLSchema" xmlns:xs="http://www.w3.org/2001/XMLSchema" xmlns:p="http://schemas.microsoft.com/office/2006/metadata/properties" xmlns:ns2="7bc965b3-6e93-4f6e-ba5b-af6c11aed501" targetNamespace="http://schemas.microsoft.com/office/2006/metadata/properties" ma:root="true" ma:fieldsID="33d0aebf5dc44cd1927f2f5c5336b6c3" ns2:_="">
    <xsd:import namespace="7bc965b3-6e93-4f6e-ba5b-af6c11aed50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c965b3-6e93-4f6e-ba5b-af6c11aed5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44725C-11EC-4C70-83F9-E8412E4F6AE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7bc965b3-6e93-4f6e-ba5b-af6c11aed50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594CA38-B87D-422D-B8BF-42AF8B4D48B7}">
  <ds:schemaRefs>
    <ds:schemaRef ds:uri="http://schemas.microsoft.com/sharepoint/v3/contenttype/forms"/>
  </ds:schemaRefs>
</ds:datastoreItem>
</file>

<file path=customXml/itemProps3.xml><?xml version="1.0" encoding="utf-8"?>
<ds:datastoreItem xmlns:ds="http://schemas.openxmlformats.org/officeDocument/2006/customXml" ds:itemID="{0F82AFB9-A5CD-4D3E-8FA8-6258FD56AEDB}">
  <ds:schemaRefs>
    <ds:schemaRef ds:uri="http://schemas.microsoft.com/office/2006/metadata/longProperties"/>
  </ds:schemaRefs>
</ds:datastoreItem>
</file>

<file path=customXml/itemProps4.xml><?xml version="1.0" encoding="utf-8"?>
<ds:datastoreItem xmlns:ds="http://schemas.openxmlformats.org/officeDocument/2006/customXml" ds:itemID="{9E6BDD49-2B1E-435D-B9FD-E6951C7229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c965b3-6e93-4f6e-ba5b-af6c11aed5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Doing Your Part_RTW Video 5.11</Template>
  <TotalTime>3362</TotalTime>
  <Words>2966</Words>
  <Application>Microsoft Office PowerPoint</Application>
  <PresentationFormat>On-screen Show (16:9)</PresentationFormat>
  <Paragraphs>323</Paragraphs>
  <Slides>44</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MS PGothic</vt:lpstr>
      <vt:lpstr>Arial</vt:lpstr>
      <vt:lpstr>Courier New</vt:lpstr>
      <vt:lpstr>System Font Regular</vt:lpstr>
      <vt:lpstr>Times New Roman</vt:lpstr>
      <vt:lpstr>Wingdings</vt:lpstr>
      <vt:lpstr>MMA PPT Template</vt:lpstr>
      <vt:lpstr>1_MMA PPT Template</vt:lpstr>
      <vt:lpstr>The Way Forward </vt:lpstr>
      <vt:lpstr>The Way Forward </vt:lpstr>
      <vt:lpstr>The Way Forward </vt:lpstr>
      <vt:lpstr>The Way Forward </vt:lpstr>
      <vt:lpstr>The Way Forward </vt:lpstr>
      <vt:lpstr>Returning to the workplace</vt:lpstr>
      <vt:lpstr>Staggered work schedule</vt:lpstr>
      <vt:lpstr>Phased approach</vt:lpstr>
      <vt:lpstr>Who can return to the workplace?</vt:lpstr>
      <vt:lpstr>Who can return to the workplace?</vt:lpstr>
      <vt:lpstr>Employee health-check (no temp checks)</vt:lpstr>
      <vt:lpstr>Employee health-check (temp checks)</vt:lpstr>
      <vt:lpstr>Employee health (no masks required)</vt:lpstr>
      <vt:lpstr>Employee health (masks required for certain populations)</vt:lpstr>
      <vt:lpstr>Employee health (masks required for all)</vt:lpstr>
      <vt:lpstr>Suggestions to keep us all healthy </vt:lpstr>
      <vt:lpstr>Onsite Guidelines and Protocols</vt:lpstr>
      <vt:lpstr>Office environment</vt:lpstr>
      <vt:lpstr>Office environment</vt:lpstr>
      <vt:lpstr>Office environment</vt:lpstr>
      <vt:lpstr>Office environment (if client enacts no contact greetings/ specifies on intake form they want this information included)</vt:lpstr>
      <vt:lpstr>Office environment (no restrictions on in-person meetings)</vt:lpstr>
      <vt:lpstr>Office environment (some restrictions on in-person meetings)</vt:lpstr>
      <vt:lpstr>Office environment (NO in-person meetings allowed)</vt:lpstr>
      <vt:lpstr>Office environment </vt:lpstr>
      <vt:lpstr>Office protocols </vt:lpstr>
      <vt:lpstr>Business travel</vt:lpstr>
      <vt:lpstr>Healthcare/labs safety protocol</vt:lpstr>
      <vt:lpstr>Environmental services  (i.E., Janitorial, cleaning) safety protocol</vt:lpstr>
      <vt:lpstr>Manufacturing safety protocol</vt:lpstr>
      <vt:lpstr>Retail safety protocol</vt:lpstr>
      <vt:lpstr>Healthcare  Best Practices  and Resources</vt:lpstr>
      <vt:lpstr>COVID-19 best practices</vt:lpstr>
      <vt:lpstr>COVID-19 best practices</vt:lpstr>
      <vt:lpstr>COVID-19 testing resources</vt:lpstr>
      <vt:lpstr>COVID-19 testing resources</vt:lpstr>
      <vt:lpstr>COVID-19 vaccine update </vt:lpstr>
      <vt:lpstr>COVID-19 vaccine update (continued)  </vt:lpstr>
      <vt:lpstr>Employee resources</vt:lpstr>
      <vt:lpstr>Employee resources</vt:lpstr>
      <vt:lpstr>Employee resources</vt:lpstr>
      <vt:lpstr>Employee resources</vt:lpstr>
      <vt:lpstr>Employee resources</vt:lpstr>
      <vt:lpstr>PowerPoint Presentation</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Your Part</dc:title>
  <dc:creator>2</dc:creator>
  <cp:lastModifiedBy>2</cp:lastModifiedBy>
  <cp:revision>45</cp:revision>
  <cp:lastPrinted>2019-03-19T22:01:26Z</cp:lastPrinted>
  <dcterms:created xsi:type="dcterms:W3CDTF">2020-05-15T18:24:27Z</dcterms:created>
  <dcterms:modified xsi:type="dcterms:W3CDTF">2021-05-10T17:10:14Z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TemplateVersion">
    <vt:lpwstr>5.0</vt:lpwstr>
  </property>
  <property fmtid="{D5CDD505-2E9C-101B-9397-08002B2CF9AE}" pid="4" name="MMCOA_FontSize">
    <vt:lpwstr>Medium</vt:lpwstr>
  </property>
  <property fmtid="{D5CDD505-2E9C-101B-9397-08002B2CF9AE}" pid="5" name="MMCOA_PresentationType">
    <vt:lpwstr>Classic</vt:lpwstr>
  </property>
  <property fmtid="{D5CDD505-2E9C-101B-9397-08002B2CF9AE}" pid="6" name="MMCOA_SlideStyle">
    <vt:lpwstr>SmallWedge</vt:lpwstr>
  </property>
  <property fmtid="{D5CDD505-2E9C-101B-9397-08002B2CF9AE}" pid="7" name="MMCOA_PaletteName">
    <vt:lpwstr>Sapphire</vt:lpwstr>
  </property>
  <property fmtid="{D5CDD505-2E9C-101B-9397-08002B2CF9AE}" pid="8" name="MMCOA_PaletteNumber">
    <vt:lpwstr>0</vt:lpwstr>
  </property>
  <property fmtid="{D5CDD505-2E9C-101B-9397-08002B2CF9AE}" pid="9" name="MMCOA_Source">
    <vt:lpwstr>1</vt:lpwstr>
  </property>
  <property fmtid="{D5CDD505-2E9C-101B-9397-08002B2CF9AE}" pid="10" name="ContentTypeId">
    <vt:lpwstr>0x010100375EB10B4D1E05419449A4B8070FEB48</vt:lpwstr>
  </property>
</Properties>
</file>